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sldIdLst>
    <p:sldId id="257" r:id="rId3"/>
    <p:sldId id="256" r:id="rId4"/>
    <p:sldId id="263" r:id="rId5"/>
    <p:sldId id="290" r:id="rId6"/>
    <p:sldId id="298" r:id="rId7"/>
    <p:sldId id="299" r:id="rId8"/>
    <p:sldId id="301" r:id="rId9"/>
    <p:sldId id="302" r:id="rId10"/>
    <p:sldId id="303" r:id="rId11"/>
    <p:sldId id="304" r:id="rId12"/>
    <p:sldId id="306" r:id="rId13"/>
    <p:sldId id="307" r:id="rId14"/>
    <p:sldId id="308" r:id="rId15"/>
    <p:sldId id="309" r:id="rId16"/>
    <p:sldId id="311" r:id="rId17"/>
    <p:sldId id="289" r:id="rId18"/>
    <p:sldId id="291" r:id="rId19"/>
    <p:sldId id="318" r:id="rId20"/>
    <p:sldId id="319" r:id="rId21"/>
    <p:sldId id="292" r:id="rId22"/>
    <p:sldId id="293" r:id="rId23"/>
    <p:sldId id="296" r:id="rId24"/>
    <p:sldId id="297" r:id="rId25"/>
    <p:sldId id="316" r:id="rId26"/>
    <p:sldId id="295" r:id="rId27"/>
    <p:sldId id="294" r:id="rId28"/>
    <p:sldId id="313" r:id="rId29"/>
    <p:sldId id="314" r:id="rId30"/>
    <p:sldId id="317" r:id="rId31"/>
    <p:sldId id="315" r:id="rId32"/>
    <p:sldId id="320" r:id="rId33"/>
    <p:sldId id="321"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A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7"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dpi="0" rotWithShape="1">
          <a:blip r:embed="rId2">
            <a:alphaModFix amt="99000"/>
            <a:lum/>
          </a:blip>
          <a:srcRect/>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2007951" y="2912817"/>
            <a:ext cx="8392000" cy="1381432"/>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4700">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dirty="0"/>
          </a:p>
        </p:txBody>
      </p:sp>
      <p:sp>
        <p:nvSpPr>
          <p:cNvPr id="12" name="Google Shape;12;p2"/>
          <p:cNvSpPr txBox="1">
            <a:spLocks noGrp="1"/>
          </p:cNvSpPr>
          <p:nvPr>
            <p:ph type="subTitle" idx="1"/>
          </p:nvPr>
        </p:nvSpPr>
        <p:spPr>
          <a:xfrm>
            <a:off x="3076733" y="4428584"/>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dirty="0"/>
          </a:p>
        </p:txBody>
      </p:sp>
      <p:sp>
        <p:nvSpPr>
          <p:cNvPr id="4" name="Text Placeholder 3">
            <a:extLst>
              <a:ext uri="{FF2B5EF4-FFF2-40B4-BE49-F238E27FC236}">
                <a16:creationId xmlns:a16="http://schemas.microsoft.com/office/drawing/2014/main" id="{EEEB9602-5804-74ED-7787-8A8968591CD7}"/>
              </a:ext>
            </a:extLst>
          </p:cNvPr>
          <p:cNvSpPr>
            <a:spLocks noGrp="1"/>
          </p:cNvSpPr>
          <p:nvPr>
            <p:ph type="body" sz="quarter" idx="10"/>
          </p:nvPr>
        </p:nvSpPr>
        <p:spPr>
          <a:xfrm>
            <a:off x="2520951" y="1660251"/>
            <a:ext cx="7366000" cy="1185333"/>
          </a:xfrm>
        </p:spPr>
        <p:txBody>
          <a:bodyPr/>
          <a:lstStyle>
            <a:lvl1pPr marL="186262" indent="0" algn="ctr">
              <a:buNone/>
              <a:defRPr sz="6000">
                <a:solidFill>
                  <a:schemeClr val="accent1"/>
                </a:solidFill>
                <a:latin typeface="Cormorant Garamond Medium" pitchFamily="2" charset="0"/>
                <a:ea typeface="Cormorant Garamond Medium" pitchFamily="2" charset="0"/>
              </a:defRPr>
            </a:lvl1pPr>
          </a:lstStyle>
          <a:p>
            <a:pPr lvl="0"/>
            <a:r>
              <a:rPr lang="en-US"/>
              <a:t>Click to edit Master text styles</a:t>
            </a:r>
          </a:p>
        </p:txBody>
      </p:sp>
      <p:cxnSp>
        <p:nvCxnSpPr>
          <p:cNvPr id="5" name="Google Shape;427;p63">
            <a:extLst>
              <a:ext uri="{FF2B5EF4-FFF2-40B4-BE49-F238E27FC236}">
                <a16:creationId xmlns:a16="http://schemas.microsoft.com/office/drawing/2014/main" id="{8E9C94E2-0C95-0FD5-9645-725C3C44EDC5}"/>
              </a:ext>
            </a:extLst>
          </p:cNvPr>
          <p:cNvCxnSpPr/>
          <p:nvPr/>
        </p:nvCxnSpPr>
        <p:spPr>
          <a:xfrm>
            <a:off x="5420133" y="4206811"/>
            <a:ext cx="1352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20450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4721793"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
        <p:nvSpPr>
          <p:cNvPr id="4" name="Google Shape;23;p4">
            <a:extLst>
              <a:ext uri="{FF2B5EF4-FFF2-40B4-BE49-F238E27FC236}">
                <a16:creationId xmlns:a16="http://schemas.microsoft.com/office/drawing/2014/main" id="{E5B6C724-5B24-F31B-03BE-9573FC74A862}"/>
              </a:ext>
            </a:extLst>
          </p:cNvPr>
          <p:cNvSpPr txBox="1">
            <a:spLocks noGrp="1"/>
          </p:cNvSpPr>
          <p:nvPr>
            <p:ph type="body" idx="11"/>
          </p:nvPr>
        </p:nvSpPr>
        <p:spPr>
          <a:xfrm>
            <a:off x="6391874" y="1583600"/>
            <a:ext cx="4840127"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Tree>
    <p:extLst>
      <p:ext uri="{BB962C8B-B14F-4D97-AF65-F5344CB8AC3E}">
        <p14:creationId xmlns:p14="http://schemas.microsoft.com/office/powerpoint/2010/main" val="40267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p:nvPr/>
        </p:nvSpPr>
        <p:spPr>
          <a:xfrm>
            <a:off x="676533" y="532800"/>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6" name="Google Shape;116;p2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Google Shape;479;p67">
            <a:extLst>
              <a:ext uri="{FF2B5EF4-FFF2-40B4-BE49-F238E27FC236}">
                <a16:creationId xmlns:a16="http://schemas.microsoft.com/office/drawing/2014/main" id="{70B39B3E-175D-BF10-08CB-BC84C1CE6C9B}"/>
              </a:ext>
            </a:extLst>
          </p:cNvPr>
          <p:cNvSpPr/>
          <p:nvPr/>
        </p:nvSpPr>
        <p:spPr>
          <a:xfrm>
            <a:off x="5250028" y="1168563"/>
            <a:ext cx="5581432" cy="4688472"/>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 name="Google Shape;482;p67">
            <a:extLst>
              <a:ext uri="{FF2B5EF4-FFF2-40B4-BE49-F238E27FC236}">
                <a16:creationId xmlns:a16="http://schemas.microsoft.com/office/drawing/2014/main" id="{026AE7B9-E3AC-691B-920B-39C067D6FD83}"/>
              </a:ext>
            </a:extLst>
          </p:cNvPr>
          <p:cNvCxnSpPr/>
          <p:nvPr/>
        </p:nvCxnSpPr>
        <p:spPr>
          <a:xfrm>
            <a:off x="1443500" y="2397835"/>
            <a:ext cx="1352000" cy="0"/>
          </a:xfrm>
          <a:prstGeom prst="straightConnector1">
            <a:avLst/>
          </a:prstGeom>
          <a:noFill/>
          <a:ln w="9525" cap="flat" cmpd="sng">
            <a:solidFill>
              <a:schemeClr val="accent2"/>
            </a:solidFill>
            <a:prstDash val="solid"/>
            <a:round/>
            <a:headEnd type="none" w="med" len="med"/>
            <a:tailEnd type="none" w="med" len="med"/>
          </a:ln>
        </p:spPr>
      </p:cxnSp>
      <p:sp>
        <p:nvSpPr>
          <p:cNvPr id="10" name="Picture Placeholder 8">
            <a:extLst>
              <a:ext uri="{FF2B5EF4-FFF2-40B4-BE49-F238E27FC236}">
                <a16:creationId xmlns:a16="http://schemas.microsoft.com/office/drawing/2014/main" id="{2BECBA50-DEEE-ABFF-6FC7-E9A3CBAAA628}"/>
              </a:ext>
            </a:extLst>
          </p:cNvPr>
          <p:cNvSpPr>
            <a:spLocks noGrp="1"/>
          </p:cNvSpPr>
          <p:nvPr>
            <p:ph type="pic" sz="quarter" idx="10"/>
          </p:nvPr>
        </p:nvSpPr>
        <p:spPr>
          <a:xfrm>
            <a:off x="5450951" y="1287956"/>
            <a:ext cx="5196416" cy="4464049"/>
          </a:xfrm>
        </p:spPr>
        <p:txBody>
          <a:bodyPr/>
          <a:lstStyle>
            <a:lvl1pPr marL="186262" indent="0">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E1C8F791-7DEC-7F60-0ED9-CD3457297114}"/>
              </a:ext>
            </a:extLst>
          </p:cNvPr>
          <p:cNvSpPr>
            <a:spLocks noGrp="1"/>
          </p:cNvSpPr>
          <p:nvPr>
            <p:ph type="body" sz="quarter" idx="11" hasCustomPrompt="1"/>
          </p:nvPr>
        </p:nvSpPr>
        <p:spPr>
          <a:xfrm>
            <a:off x="1276351" y="2495551"/>
            <a:ext cx="3805767" cy="3344333"/>
          </a:xfrm>
        </p:spPr>
        <p:txBody>
          <a:bodyPr/>
          <a:lstStyle>
            <a:lvl1pPr marL="186262" indent="0">
              <a:buNone/>
              <a:defRPr/>
            </a:lvl1pPr>
          </a:lstStyle>
          <a:p>
            <a:pPr lvl="0"/>
            <a:r>
              <a:rPr lang="en-US" dirty="0"/>
              <a:t>Slide content</a:t>
            </a:r>
          </a:p>
        </p:txBody>
      </p:sp>
      <p:sp>
        <p:nvSpPr>
          <p:cNvPr id="17" name="Content Placeholder 5">
            <a:extLst>
              <a:ext uri="{FF2B5EF4-FFF2-40B4-BE49-F238E27FC236}">
                <a16:creationId xmlns:a16="http://schemas.microsoft.com/office/drawing/2014/main" id="{31348CF4-3AC7-B712-F34A-9CA03D8C672D}"/>
              </a:ext>
            </a:extLst>
          </p:cNvPr>
          <p:cNvSpPr>
            <a:spLocks noGrp="1"/>
          </p:cNvSpPr>
          <p:nvPr>
            <p:ph sz="quarter" idx="13"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
        <p:nvSpPr>
          <p:cNvPr id="5" name="Text Placeholder 4">
            <a:extLst>
              <a:ext uri="{FF2B5EF4-FFF2-40B4-BE49-F238E27FC236}">
                <a16:creationId xmlns:a16="http://schemas.microsoft.com/office/drawing/2014/main" id="{06D008FB-C932-23F8-DB1D-241D4FB267B4}"/>
              </a:ext>
            </a:extLst>
          </p:cNvPr>
          <p:cNvSpPr>
            <a:spLocks noGrp="1"/>
          </p:cNvSpPr>
          <p:nvPr>
            <p:ph type="body" sz="quarter" idx="14" hasCustomPrompt="1"/>
          </p:nvPr>
        </p:nvSpPr>
        <p:spPr>
          <a:xfrm>
            <a:off x="1212321" y="1492673"/>
            <a:ext cx="3933825" cy="807447"/>
          </a:xfrm>
        </p:spPr>
        <p:txBody>
          <a:bodyPr/>
          <a:lstStyle>
            <a:lvl1pPr marL="139700" indent="0">
              <a:buNone/>
              <a:defRPr sz="5000">
                <a:latin typeface="Cormorant Garamond Medium" pitchFamily="2" charset="0"/>
                <a:ea typeface="Cormorant Garamond Medium" pitchFamily="2" charset="0"/>
              </a:defRPr>
            </a:lvl1pPr>
          </a:lstStyle>
          <a:p>
            <a:pPr lvl="0"/>
            <a:r>
              <a:rPr lang="en-US" sz="5000" dirty="0">
                <a:latin typeface="Cormorant Garamond Medium" pitchFamily="2" charset="0"/>
                <a:ea typeface="Cormorant Garamond Medium" pitchFamily="2" charset="0"/>
              </a:rPr>
              <a:t>Slide title</a:t>
            </a:r>
            <a:endParaRPr lang="en-US" dirty="0"/>
          </a:p>
        </p:txBody>
      </p:sp>
    </p:spTree>
    <p:extLst>
      <p:ext uri="{BB962C8B-B14F-4D97-AF65-F5344CB8AC3E}">
        <p14:creationId xmlns:p14="http://schemas.microsoft.com/office/powerpoint/2010/main" val="400540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Tree>
    <p:extLst>
      <p:ext uri="{BB962C8B-B14F-4D97-AF65-F5344CB8AC3E}">
        <p14:creationId xmlns:p14="http://schemas.microsoft.com/office/powerpoint/2010/main" val="2608619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3"/>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3"/>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
        <p:nvSpPr>
          <p:cNvPr id="62" name="Google Shape;62;p13"/>
          <p:cNvSpPr txBox="1">
            <a:spLocks noGrp="1"/>
          </p:cNvSpPr>
          <p:nvPr>
            <p:ph type="title" idx="2"/>
          </p:nvPr>
        </p:nvSpPr>
        <p:spPr>
          <a:xfrm>
            <a:off x="2477503" y="2243800"/>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3" name="Google Shape;63;p13"/>
          <p:cNvSpPr txBox="1">
            <a:spLocks noGrp="1"/>
          </p:cNvSpPr>
          <p:nvPr>
            <p:ph type="subTitle" idx="1"/>
          </p:nvPr>
        </p:nvSpPr>
        <p:spPr>
          <a:xfrm>
            <a:off x="2477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4" name="Google Shape;64;p13"/>
          <p:cNvSpPr txBox="1">
            <a:spLocks noGrp="1"/>
          </p:cNvSpPr>
          <p:nvPr>
            <p:ph type="title" idx="3"/>
          </p:nvPr>
        </p:nvSpPr>
        <p:spPr>
          <a:xfrm>
            <a:off x="8181500" y="2243800"/>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5" name="Google Shape;65;p13"/>
          <p:cNvSpPr txBox="1">
            <a:spLocks noGrp="1"/>
          </p:cNvSpPr>
          <p:nvPr>
            <p:ph type="subTitle" idx="4"/>
          </p:nvPr>
        </p:nvSpPr>
        <p:spPr>
          <a:xfrm>
            <a:off x="8181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6" name="Google Shape;66;p13"/>
          <p:cNvSpPr txBox="1">
            <a:spLocks noGrp="1"/>
          </p:cNvSpPr>
          <p:nvPr>
            <p:ph type="title" idx="5"/>
          </p:nvPr>
        </p:nvSpPr>
        <p:spPr>
          <a:xfrm>
            <a:off x="2477503" y="4295767"/>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7" name="Google Shape;67;p13"/>
          <p:cNvSpPr txBox="1">
            <a:spLocks noGrp="1"/>
          </p:cNvSpPr>
          <p:nvPr>
            <p:ph type="subTitle" idx="6"/>
          </p:nvPr>
        </p:nvSpPr>
        <p:spPr>
          <a:xfrm>
            <a:off x="2477503" y="4976199"/>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8" name="Google Shape;68;p13"/>
          <p:cNvSpPr txBox="1">
            <a:spLocks noGrp="1"/>
          </p:cNvSpPr>
          <p:nvPr>
            <p:ph type="title" idx="7"/>
          </p:nvPr>
        </p:nvSpPr>
        <p:spPr>
          <a:xfrm>
            <a:off x="8181500" y="4295767"/>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9" name="Google Shape;69;p13"/>
          <p:cNvSpPr txBox="1">
            <a:spLocks noGrp="1"/>
          </p:cNvSpPr>
          <p:nvPr>
            <p:ph type="subTitle" idx="8"/>
          </p:nvPr>
        </p:nvSpPr>
        <p:spPr>
          <a:xfrm>
            <a:off x="8181503" y="4976196"/>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70" name="Google Shape;70;p13"/>
          <p:cNvSpPr txBox="1">
            <a:spLocks noGrp="1"/>
          </p:cNvSpPr>
          <p:nvPr>
            <p:ph type="title" idx="9" hasCustomPrompt="1"/>
          </p:nvPr>
        </p:nvSpPr>
        <p:spPr>
          <a:xfrm>
            <a:off x="1461136"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
        <p:nvSpPr>
          <p:cNvPr id="71" name="Google Shape;71;p13"/>
          <p:cNvSpPr txBox="1">
            <a:spLocks noGrp="1"/>
          </p:cNvSpPr>
          <p:nvPr>
            <p:ph type="title" idx="13" hasCustomPrompt="1"/>
          </p:nvPr>
        </p:nvSpPr>
        <p:spPr>
          <a:xfrm>
            <a:off x="1461136"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
        <p:nvSpPr>
          <p:cNvPr id="72" name="Google Shape;72;p13"/>
          <p:cNvSpPr txBox="1">
            <a:spLocks noGrp="1"/>
          </p:cNvSpPr>
          <p:nvPr>
            <p:ph type="title" idx="14" hasCustomPrompt="1"/>
          </p:nvPr>
        </p:nvSpPr>
        <p:spPr>
          <a:xfrm>
            <a:off x="7165103"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
        <p:nvSpPr>
          <p:cNvPr id="73" name="Google Shape;73;p13"/>
          <p:cNvSpPr txBox="1">
            <a:spLocks noGrp="1"/>
          </p:cNvSpPr>
          <p:nvPr>
            <p:ph type="title" idx="15" hasCustomPrompt="1"/>
          </p:nvPr>
        </p:nvSpPr>
        <p:spPr>
          <a:xfrm>
            <a:off x="7165103"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Tree>
    <p:extLst>
      <p:ext uri="{BB962C8B-B14F-4D97-AF65-F5344CB8AC3E}">
        <p14:creationId xmlns:p14="http://schemas.microsoft.com/office/powerpoint/2010/main" val="2309843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40"/>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4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40"/>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
        <p:nvSpPr>
          <p:cNvPr id="308" name="Google Shape;308;p40"/>
          <p:cNvSpPr txBox="1">
            <a:spLocks noGrp="1"/>
          </p:cNvSpPr>
          <p:nvPr>
            <p:ph type="title" idx="2"/>
          </p:nvPr>
        </p:nvSpPr>
        <p:spPr>
          <a:xfrm>
            <a:off x="1468233"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309" name="Google Shape;309;p40"/>
          <p:cNvSpPr txBox="1">
            <a:spLocks noGrp="1"/>
          </p:cNvSpPr>
          <p:nvPr>
            <p:ph type="subTitle" idx="1"/>
          </p:nvPr>
        </p:nvSpPr>
        <p:spPr>
          <a:xfrm>
            <a:off x="14682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0" name="Google Shape;310;p40"/>
          <p:cNvSpPr txBox="1">
            <a:spLocks noGrp="1"/>
          </p:cNvSpPr>
          <p:nvPr>
            <p:ph type="title" idx="3"/>
          </p:nvPr>
        </p:nvSpPr>
        <p:spPr>
          <a:xfrm>
            <a:off x="4771935"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311" name="Google Shape;311;p40"/>
          <p:cNvSpPr txBox="1">
            <a:spLocks noGrp="1"/>
          </p:cNvSpPr>
          <p:nvPr>
            <p:ph type="subTitle" idx="4"/>
          </p:nvPr>
        </p:nvSpPr>
        <p:spPr>
          <a:xfrm>
            <a:off x="4771964"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2" name="Google Shape;312;p40"/>
          <p:cNvSpPr txBox="1">
            <a:spLocks noGrp="1"/>
          </p:cNvSpPr>
          <p:nvPr>
            <p:ph type="title" idx="5"/>
          </p:nvPr>
        </p:nvSpPr>
        <p:spPr>
          <a:xfrm>
            <a:off x="1468233"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3" name="Google Shape;313;p40"/>
          <p:cNvSpPr txBox="1">
            <a:spLocks noGrp="1"/>
          </p:cNvSpPr>
          <p:nvPr>
            <p:ph type="subTitle" idx="6"/>
          </p:nvPr>
        </p:nvSpPr>
        <p:spPr>
          <a:xfrm>
            <a:off x="1468233"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4" name="Google Shape;314;p40"/>
          <p:cNvSpPr txBox="1">
            <a:spLocks noGrp="1"/>
          </p:cNvSpPr>
          <p:nvPr>
            <p:ph type="title" idx="7"/>
          </p:nvPr>
        </p:nvSpPr>
        <p:spPr>
          <a:xfrm>
            <a:off x="4771964"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5" name="Google Shape;315;p40"/>
          <p:cNvSpPr txBox="1">
            <a:spLocks noGrp="1"/>
          </p:cNvSpPr>
          <p:nvPr>
            <p:ph type="subTitle" idx="8"/>
          </p:nvPr>
        </p:nvSpPr>
        <p:spPr>
          <a:xfrm>
            <a:off x="4771964"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6" name="Google Shape;316;p40"/>
          <p:cNvSpPr txBox="1">
            <a:spLocks noGrp="1"/>
          </p:cNvSpPr>
          <p:nvPr>
            <p:ph type="title" idx="9"/>
          </p:nvPr>
        </p:nvSpPr>
        <p:spPr>
          <a:xfrm>
            <a:off x="8075636"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317" name="Google Shape;317;p40"/>
          <p:cNvSpPr txBox="1">
            <a:spLocks noGrp="1"/>
          </p:cNvSpPr>
          <p:nvPr>
            <p:ph type="subTitle" idx="13"/>
          </p:nvPr>
        </p:nvSpPr>
        <p:spPr>
          <a:xfrm>
            <a:off x="80756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8" name="Google Shape;318;p40"/>
          <p:cNvSpPr txBox="1">
            <a:spLocks noGrp="1"/>
          </p:cNvSpPr>
          <p:nvPr>
            <p:ph type="title" idx="14"/>
          </p:nvPr>
        </p:nvSpPr>
        <p:spPr>
          <a:xfrm>
            <a:off x="8075636"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9" name="Google Shape;319;p40"/>
          <p:cNvSpPr txBox="1">
            <a:spLocks noGrp="1"/>
          </p:cNvSpPr>
          <p:nvPr>
            <p:ph type="subTitle" idx="15"/>
          </p:nvPr>
        </p:nvSpPr>
        <p:spPr>
          <a:xfrm>
            <a:off x="8075767"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684633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74"/>
        <p:cNvGrpSpPr/>
        <p:nvPr/>
      </p:nvGrpSpPr>
      <p:grpSpPr>
        <a:xfrm>
          <a:off x="0" y="0"/>
          <a:ext cx="0" cy="0"/>
          <a:chOff x="0" y="0"/>
          <a:chExt cx="0" cy="0"/>
        </a:xfrm>
      </p:grpSpPr>
      <p:pic>
        <p:nvPicPr>
          <p:cNvPr id="375" name="Google Shape;375;p49"/>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FFA8CC6C-C6A7-C4A8-9C79-42B0EB43FF9B}"/>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 name="Google Shape;21;p4">
            <a:extLst>
              <a:ext uri="{FF2B5EF4-FFF2-40B4-BE49-F238E27FC236}">
                <a16:creationId xmlns:a16="http://schemas.microsoft.com/office/drawing/2014/main" id="{21C977D8-B371-F01C-2DF4-DF02120D206E}"/>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6B28F1E9-F0FE-CEFA-37DE-7F6DDF391ADF}"/>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AF461105-ECD9-C2E9-783D-48F1A5DE6EAE}"/>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6" name="Google Shape;482;p67">
            <a:extLst>
              <a:ext uri="{FF2B5EF4-FFF2-40B4-BE49-F238E27FC236}">
                <a16:creationId xmlns:a16="http://schemas.microsoft.com/office/drawing/2014/main" id="{B07C3E1B-2FE7-CCDD-54E3-554FC6AE0868}"/>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AE164139-907D-A236-0002-C777594137F3}"/>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181427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79"/>
        <p:cNvGrpSpPr/>
        <p:nvPr/>
      </p:nvGrpSpPr>
      <p:grpSpPr>
        <a:xfrm>
          <a:off x="0" y="0"/>
          <a:ext cx="0" cy="0"/>
          <a:chOff x="0" y="0"/>
          <a:chExt cx="0" cy="0"/>
        </a:xfrm>
      </p:grpSpPr>
      <p:pic>
        <p:nvPicPr>
          <p:cNvPr id="380" name="Google Shape;380;p50"/>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385BBB66-F929-FEEF-8B29-434DA2F06F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 name="Google Shape;21;p4">
            <a:extLst>
              <a:ext uri="{FF2B5EF4-FFF2-40B4-BE49-F238E27FC236}">
                <a16:creationId xmlns:a16="http://schemas.microsoft.com/office/drawing/2014/main" id="{6C6C126F-27BF-C3C2-B438-7CA8E610E7CD}"/>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FF3C4311-4288-7C0E-1F18-EB6592E84DDD}"/>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F7E1375F-D35A-3EE2-F89C-7C9F58D02392}"/>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6" name="Google Shape;482;p67">
            <a:extLst>
              <a:ext uri="{FF2B5EF4-FFF2-40B4-BE49-F238E27FC236}">
                <a16:creationId xmlns:a16="http://schemas.microsoft.com/office/drawing/2014/main" id="{A2E822AF-D563-DC2A-80B0-632755170E05}"/>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5DCA60EA-5EDF-3681-CFAC-D933BA99C1D7}"/>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286655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89"/>
        <p:cNvGrpSpPr/>
        <p:nvPr/>
      </p:nvGrpSpPr>
      <p:grpSpPr>
        <a:xfrm>
          <a:off x="0" y="0"/>
          <a:ext cx="0" cy="0"/>
          <a:chOff x="0" y="0"/>
          <a:chExt cx="0" cy="0"/>
        </a:xfrm>
      </p:grpSpPr>
      <p:pic>
        <p:nvPicPr>
          <p:cNvPr id="390" name="Google Shape;390;p52"/>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87DAA8D7-C1E6-0FD3-2809-E166B591B27F}"/>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 name="Google Shape;21;p4">
            <a:extLst>
              <a:ext uri="{FF2B5EF4-FFF2-40B4-BE49-F238E27FC236}">
                <a16:creationId xmlns:a16="http://schemas.microsoft.com/office/drawing/2014/main" id="{88363DC5-0E7C-5D35-D7DA-61AE0C9A1A60}"/>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944D499B-5E99-CFEB-C44F-3ACB43894544}"/>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750BE761-30E5-0B27-C91E-D6F3132B6447}"/>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6" name="Google Shape;482;p67">
            <a:extLst>
              <a:ext uri="{FF2B5EF4-FFF2-40B4-BE49-F238E27FC236}">
                <a16:creationId xmlns:a16="http://schemas.microsoft.com/office/drawing/2014/main" id="{6B4CD433-3523-F66D-F8B5-E40948F77DFB}"/>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E1249D3D-8397-DBE3-CE23-EBF1C97DE6FB}"/>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422775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394"/>
        <p:cNvGrpSpPr/>
        <p:nvPr/>
      </p:nvGrpSpPr>
      <p:grpSpPr>
        <a:xfrm>
          <a:off x="0" y="0"/>
          <a:ext cx="0" cy="0"/>
          <a:chOff x="0" y="0"/>
          <a:chExt cx="0" cy="0"/>
        </a:xfrm>
      </p:grpSpPr>
      <p:sp>
        <p:nvSpPr>
          <p:cNvPr id="395" name="Google Shape;395;p53"/>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6" name="Google Shape;396;p53"/>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7" name="Google Shape;397;p53"/>
          <p:cNvSpPr txBox="1"/>
          <p:nvPr/>
        </p:nvSpPr>
        <p:spPr>
          <a:xfrm>
            <a:off x="4293733" y="4748000"/>
            <a:ext cx="36044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rgbClr val="191919"/>
                </a:solidFill>
                <a:latin typeface="Catamaran"/>
                <a:ea typeface="Catamaran"/>
                <a:cs typeface="Catamaran"/>
                <a:sym typeface="Catamaran"/>
              </a:rPr>
              <a:t>CREDITS: This presentation template was created by </a:t>
            </a:r>
            <a:r>
              <a:rPr lang="en" sz="1333" b="1">
                <a:solidFill>
                  <a:srgbClr val="191919"/>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Slidesgo</a:t>
            </a:r>
            <a:r>
              <a:rPr lang="en" sz="1333">
                <a:solidFill>
                  <a:srgbClr val="191919"/>
                </a:solidFill>
                <a:latin typeface="Catamaran"/>
                <a:ea typeface="Catamaran"/>
                <a:cs typeface="Catamaran"/>
                <a:sym typeface="Catamaran"/>
              </a:rPr>
              <a:t>, and includes icons by </a:t>
            </a:r>
            <a:r>
              <a:rPr lang="en" sz="1333" b="1">
                <a:solidFill>
                  <a:srgbClr val="191919"/>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Flaticon</a:t>
            </a:r>
            <a:r>
              <a:rPr lang="en" sz="1333" b="1">
                <a:solidFill>
                  <a:srgbClr val="191919"/>
                </a:solidFill>
                <a:latin typeface="Catamaran"/>
                <a:ea typeface="Catamaran"/>
                <a:cs typeface="Catamaran"/>
                <a:sym typeface="Catamaran"/>
              </a:rPr>
              <a:t> </a:t>
            </a:r>
            <a:r>
              <a:rPr lang="en" sz="1333">
                <a:solidFill>
                  <a:srgbClr val="191919"/>
                </a:solidFill>
                <a:latin typeface="Catamaran"/>
                <a:ea typeface="Catamaran"/>
                <a:cs typeface="Catamaran"/>
                <a:sym typeface="Catamaran"/>
              </a:rPr>
              <a:t>and infographics &amp; images by </a:t>
            </a:r>
            <a:r>
              <a:rPr lang="en" sz="1333" b="1">
                <a:solidFill>
                  <a:srgbClr val="191919"/>
                </a:solidFill>
                <a:uFill>
                  <a:noFill/>
                </a:u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Freepik</a:t>
            </a:r>
            <a:endParaRPr sz="1333" b="1">
              <a:solidFill>
                <a:srgbClr val="191919"/>
              </a:solidFill>
              <a:latin typeface="Catamaran"/>
              <a:ea typeface="Catamaran"/>
              <a:cs typeface="Catamaran"/>
              <a:sym typeface="Catamaran"/>
            </a:endParaRPr>
          </a:p>
        </p:txBody>
      </p:sp>
      <p:sp>
        <p:nvSpPr>
          <p:cNvPr id="398" name="Google Shape;398;p53"/>
          <p:cNvSpPr txBox="1">
            <a:spLocks noGrp="1"/>
          </p:cNvSpPr>
          <p:nvPr>
            <p:ph type="title"/>
          </p:nvPr>
        </p:nvSpPr>
        <p:spPr>
          <a:xfrm>
            <a:off x="3806184" y="719200"/>
            <a:ext cx="45796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667">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
        <p:nvSpPr>
          <p:cNvPr id="399" name="Google Shape;399;p53"/>
          <p:cNvSpPr txBox="1">
            <a:spLocks noGrp="1"/>
          </p:cNvSpPr>
          <p:nvPr>
            <p:ph type="subTitle" idx="1"/>
          </p:nvPr>
        </p:nvSpPr>
        <p:spPr>
          <a:xfrm>
            <a:off x="3806184" y="1997633"/>
            <a:ext cx="4579600" cy="19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3872030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00"/>
        <p:cNvGrpSpPr/>
        <p:nvPr/>
      </p:nvGrpSpPr>
      <p:grpSpPr>
        <a:xfrm>
          <a:off x="0" y="0"/>
          <a:ext cx="0" cy="0"/>
          <a:chOff x="0" y="0"/>
          <a:chExt cx="0" cy="0"/>
        </a:xfrm>
      </p:grpSpPr>
      <p:sp>
        <p:nvSpPr>
          <p:cNvPr id="401" name="Google Shape;401;p5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5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8827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7" name="Google Shape;4048;p128">
            <a:extLst>
              <a:ext uri="{FF2B5EF4-FFF2-40B4-BE49-F238E27FC236}">
                <a16:creationId xmlns:a16="http://schemas.microsoft.com/office/drawing/2014/main" id="{1215B0A4-4D7C-BD5C-863E-0F340FC8FD5E}"/>
              </a:ext>
            </a:extLst>
          </p:cNvPr>
          <p:cNvPicPr preferRelativeResize="0"/>
          <p:nvPr/>
        </p:nvPicPr>
        <p:blipFill>
          <a:blip r:embed="rId2">
            <a:alphaModFix/>
          </a:blip>
          <a:stretch>
            <a:fillRect/>
          </a:stretch>
        </p:blipFill>
        <p:spPr>
          <a:xfrm rot="20971042">
            <a:off x="-925345" y="4938951"/>
            <a:ext cx="2319609" cy="2138429"/>
          </a:xfrm>
          <a:prstGeom prst="rect">
            <a:avLst/>
          </a:prstGeom>
          <a:noFill/>
          <a:ln>
            <a:noFill/>
          </a:ln>
        </p:spPr>
      </p:pic>
      <p:pic>
        <p:nvPicPr>
          <p:cNvPr id="4" name="Google Shape;4077;p130">
            <a:extLst>
              <a:ext uri="{FF2B5EF4-FFF2-40B4-BE49-F238E27FC236}">
                <a16:creationId xmlns:a16="http://schemas.microsoft.com/office/drawing/2014/main" id="{A60D0F19-6CB3-A313-90A4-4441EF61A148}"/>
              </a:ext>
            </a:extLst>
          </p:cNvPr>
          <p:cNvPicPr preferRelativeResize="0"/>
          <p:nvPr/>
        </p:nvPicPr>
        <p:blipFill>
          <a:blip r:embed="rId3">
            <a:alphaModFix/>
          </a:blip>
          <a:stretch>
            <a:fillRect/>
          </a:stretch>
        </p:blipFill>
        <p:spPr>
          <a:xfrm>
            <a:off x="11229606" y="2900829"/>
            <a:ext cx="2399948" cy="2217969"/>
          </a:xfrm>
          <a:prstGeom prst="rect">
            <a:avLst/>
          </a:prstGeom>
          <a:noFill/>
          <a:ln>
            <a:noFill/>
          </a:ln>
        </p:spPr>
      </p:pic>
      <p:pic>
        <p:nvPicPr>
          <p:cNvPr id="5" name="Google Shape;4048;p128">
            <a:extLst>
              <a:ext uri="{FF2B5EF4-FFF2-40B4-BE49-F238E27FC236}">
                <a16:creationId xmlns:a16="http://schemas.microsoft.com/office/drawing/2014/main" id="{F9066ACE-7DDE-E18E-3209-D56E3FDDD307}"/>
              </a:ext>
            </a:extLst>
          </p:cNvPr>
          <p:cNvPicPr preferRelativeResize="0"/>
          <p:nvPr/>
        </p:nvPicPr>
        <p:blipFill>
          <a:blip r:embed="rId2">
            <a:alphaModFix/>
          </a:blip>
          <a:stretch>
            <a:fillRect/>
          </a:stretch>
        </p:blipFill>
        <p:spPr>
          <a:xfrm rot="20971042">
            <a:off x="224444" y="-840094"/>
            <a:ext cx="2897088" cy="2762535"/>
          </a:xfrm>
          <a:prstGeom prst="rect">
            <a:avLst/>
          </a:prstGeom>
          <a:noFill/>
          <a:ln>
            <a:noFill/>
          </a:ln>
        </p:spPr>
      </p:pic>
      <p:pic>
        <p:nvPicPr>
          <p:cNvPr id="6" name="Google Shape;4065;p129">
            <a:extLst>
              <a:ext uri="{FF2B5EF4-FFF2-40B4-BE49-F238E27FC236}">
                <a16:creationId xmlns:a16="http://schemas.microsoft.com/office/drawing/2014/main" id="{7F482E1F-47ED-FBAA-136E-0F38214C3755}"/>
              </a:ext>
            </a:extLst>
          </p:cNvPr>
          <p:cNvPicPr preferRelativeResize="0"/>
          <p:nvPr/>
        </p:nvPicPr>
        <p:blipFill rotWithShape="1">
          <a:blip r:embed="rId4">
            <a:alphaModFix/>
          </a:blip>
          <a:srcRect t="35842"/>
          <a:stretch/>
        </p:blipFill>
        <p:spPr>
          <a:xfrm rot="444755">
            <a:off x="3859759" y="-425567"/>
            <a:ext cx="4746631" cy="994113"/>
          </a:xfrm>
          <a:prstGeom prst="rect">
            <a:avLst/>
          </a:prstGeom>
          <a:noFill/>
          <a:ln>
            <a:noFill/>
          </a:ln>
        </p:spPr>
      </p:pic>
      <p:pic>
        <p:nvPicPr>
          <p:cNvPr id="7" name="Google Shape;4059;p129">
            <a:extLst>
              <a:ext uri="{FF2B5EF4-FFF2-40B4-BE49-F238E27FC236}">
                <a16:creationId xmlns:a16="http://schemas.microsoft.com/office/drawing/2014/main" id="{B9261F85-7A65-F2A4-CE1C-9694E435873F}"/>
              </a:ext>
            </a:extLst>
          </p:cNvPr>
          <p:cNvPicPr preferRelativeResize="0"/>
          <p:nvPr/>
        </p:nvPicPr>
        <p:blipFill>
          <a:blip r:embed="rId5">
            <a:alphaModFix/>
          </a:blip>
          <a:stretch>
            <a:fillRect/>
          </a:stretch>
        </p:blipFill>
        <p:spPr>
          <a:xfrm>
            <a:off x="9115134" y="-892058"/>
            <a:ext cx="4167725" cy="3953412"/>
          </a:xfrm>
          <a:prstGeom prst="rect">
            <a:avLst/>
          </a:prstGeom>
          <a:noFill/>
          <a:ln>
            <a:noFill/>
          </a:ln>
        </p:spPr>
      </p:pic>
      <p:pic>
        <p:nvPicPr>
          <p:cNvPr id="8" name="Google Shape;4047;p128">
            <a:extLst>
              <a:ext uri="{FF2B5EF4-FFF2-40B4-BE49-F238E27FC236}">
                <a16:creationId xmlns:a16="http://schemas.microsoft.com/office/drawing/2014/main" id="{86AC5CAE-16A1-F66D-1C70-10238C05876E}"/>
              </a:ext>
            </a:extLst>
          </p:cNvPr>
          <p:cNvPicPr preferRelativeResize="0"/>
          <p:nvPr/>
        </p:nvPicPr>
        <p:blipFill>
          <a:blip r:embed="rId6">
            <a:alphaModFix/>
          </a:blip>
          <a:stretch>
            <a:fillRect/>
          </a:stretch>
        </p:blipFill>
        <p:spPr>
          <a:xfrm rot="17941552">
            <a:off x="-382015" y="1824590"/>
            <a:ext cx="3118329" cy="2231100"/>
          </a:xfrm>
          <a:prstGeom prst="rect">
            <a:avLst/>
          </a:prstGeom>
          <a:noFill/>
          <a:ln>
            <a:noFill/>
          </a:ln>
        </p:spPr>
      </p:pic>
      <p:pic>
        <p:nvPicPr>
          <p:cNvPr id="9" name="Google Shape;4047;p128">
            <a:extLst>
              <a:ext uri="{FF2B5EF4-FFF2-40B4-BE49-F238E27FC236}">
                <a16:creationId xmlns:a16="http://schemas.microsoft.com/office/drawing/2014/main" id="{D1D1E89B-6702-6C13-C59E-21E78381D3D6}"/>
              </a:ext>
            </a:extLst>
          </p:cNvPr>
          <p:cNvPicPr preferRelativeResize="0"/>
          <p:nvPr/>
        </p:nvPicPr>
        <p:blipFill>
          <a:blip r:embed="rId6">
            <a:alphaModFix/>
          </a:blip>
          <a:stretch>
            <a:fillRect/>
          </a:stretch>
        </p:blipFill>
        <p:spPr>
          <a:xfrm rot="1673342">
            <a:off x="9276614" y="4678446"/>
            <a:ext cx="3118329" cy="2231100"/>
          </a:xfrm>
          <a:prstGeom prst="rect">
            <a:avLst/>
          </a:prstGeom>
          <a:noFill/>
          <a:ln>
            <a:noFill/>
          </a:ln>
        </p:spPr>
      </p:pic>
      <p:pic>
        <p:nvPicPr>
          <p:cNvPr id="10" name="Google Shape;4050;p128">
            <a:extLst>
              <a:ext uri="{FF2B5EF4-FFF2-40B4-BE49-F238E27FC236}">
                <a16:creationId xmlns:a16="http://schemas.microsoft.com/office/drawing/2014/main" id="{028B50B9-A1C1-0ACA-9218-75164A3AD755}"/>
              </a:ext>
            </a:extLst>
          </p:cNvPr>
          <p:cNvPicPr preferRelativeResize="0"/>
          <p:nvPr/>
        </p:nvPicPr>
        <p:blipFill>
          <a:blip r:embed="rId7">
            <a:alphaModFix/>
          </a:blip>
          <a:stretch>
            <a:fillRect/>
          </a:stretch>
        </p:blipFill>
        <p:spPr>
          <a:xfrm rot="7366093">
            <a:off x="5216807" y="4335227"/>
            <a:ext cx="3177088" cy="4704972"/>
          </a:xfrm>
          <a:prstGeom prst="rect">
            <a:avLst/>
          </a:prstGeom>
          <a:noFill/>
          <a:ln>
            <a:noFill/>
          </a:ln>
        </p:spPr>
      </p:pic>
      <p:pic>
        <p:nvPicPr>
          <p:cNvPr id="11" name="Google Shape;4046;p128">
            <a:extLst>
              <a:ext uri="{FF2B5EF4-FFF2-40B4-BE49-F238E27FC236}">
                <a16:creationId xmlns:a16="http://schemas.microsoft.com/office/drawing/2014/main" id="{1C7CD7D2-278C-141D-F6C1-3E62A96C6823}"/>
              </a:ext>
            </a:extLst>
          </p:cNvPr>
          <p:cNvPicPr preferRelativeResize="0"/>
          <p:nvPr/>
        </p:nvPicPr>
        <p:blipFill>
          <a:blip r:embed="rId8">
            <a:alphaModFix/>
          </a:blip>
          <a:stretch>
            <a:fillRect/>
          </a:stretch>
        </p:blipFill>
        <p:spPr>
          <a:xfrm rot="12257414">
            <a:off x="1004163" y="4887115"/>
            <a:ext cx="2834987" cy="1861901"/>
          </a:xfrm>
          <a:prstGeom prst="rect">
            <a:avLst/>
          </a:prstGeom>
          <a:noFill/>
          <a:ln>
            <a:noFill/>
          </a:ln>
        </p:spPr>
      </p:pic>
      <p:sp>
        <p:nvSpPr>
          <p:cNvPr id="12" name="Google Shape;9;p2">
            <a:extLst>
              <a:ext uri="{FF2B5EF4-FFF2-40B4-BE49-F238E27FC236}">
                <a16:creationId xmlns:a16="http://schemas.microsoft.com/office/drawing/2014/main" id="{98933BF7-EC90-1AA0-5165-E1331569BC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 name="Google Shape;10;p2">
            <a:extLst>
              <a:ext uri="{FF2B5EF4-FFF2-40B4-BE49-F238E27FC236}">
                <a16:creationId xmlns:a16="http://schemas.microsoft.com/office/drawing/2014/main" id="{85C4ECCB-D88B-C475-529A-05C328DEABBA}"/>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 name="Google Shape;427;p63">
            <a:extLst>
              <a:ext uri="{FF2B5EF4-FFF2-40B4-BE49-F238E27FC236}">
                <a16:creationId xmlns:a16="http://schemas.microsoft.com/office/drawing/2014/main" id="{F7010BD9-9FFB-49CE-482B-5B5437A916A2}"/>
              </a:ext>
            </a:extLst>
          </p:cNvPr>
          <p:cNvCxnSpPr>
            <a:cxnSpLocks/>
          </p:cNvCxnSpPr>
          <p:nvPr/>
        </p:nvCxnSpPr>
        <p:spPr>
          <a:xfrm>
            <a:off x="5420000" y="4120088"/>
            <a:ext cx="1352000" cy="0"/>
          </a:xfrm>
          <a:prstGeom prst="straightConnector1">
            <a:avLst/>
          </a:prstGeom>
          <a:noFill/>
          <a:ln w="9525" cap="flat" cmpd="sng">
            <a:solidFill>
              <a:schemeClr val="accent2"/>
            </a:solidFill>
            <a:prstDash val="solid"/>
            <a:round/>
            <a:headEnd type="none" w="med" len="med"/>
            <a:tailEnd type="none" w="med" len="med"/>
          </a:ln>
        </p:spPr>
      </p:cxnSp>
      <p:sp>
        <p:nvSpPr>
          <p:cNvPr id="19" name="Text Placeholder 18">
            <a:extLst>
              <a:ext uri="{FF2B5EF4-FFF2-40B4-BE49-F238E27FC236}">
                <a16:creationId xmlns:a16="http://schemas.microsoft.com/office/drawing/2014/main" id="{D9EBBE0E-D8C6-6B4E-1AD3-B1181A2D4DF2}"/>
              </a:ext>
            </a:extLst>
          </p:cNvPr>
          <p:cNvSpPr>
            <a:spLocks noGrp="1"/>
          </p:cNvSpPr>
          <p:nvPr>
            <p:ph type="body" sz="quarter" idx="10" hasCustomPrompt="1"/>
          </p:nvPr>
        </p:nvSpPr>
        <p:spPr>
          <a:xfrm>
            <a:off x="3010149" y="1990439"/>
            <a:ext cx="6171501" cy="1405968"/>
          </a:xfrm>
          <a:prstGeom prst="rect">
            <a:avLst/>
          </a:prstGeom>
        </p:spPr>
        <p:txBody>
          <a:bodyPr/>
          <a:lstStyle>
            <a:lvl1pPr marL="0" indent="0" algn="ctr">
              <a:buNone/>
              <a:defRPr sz="6000">
                <a:solidFill>
                  <a:schemeClr val="accent1"/>
                </a:solidFill>
                <a:latin typeface="Cormorant Garamond Medium" pitchFamily="2" charset="0"/>
                <a:ea typeface="Cormorant Garamond Medium" pitchFamily="2" charset="0"/>
              </a:defRPr>
            </a:lvl1pPr>
          </a:lstStyle>
          <a:p>
            <a:pPr lvl="0"/>
            <a:r>
              <a:rPr lang="en-US" dirty="0"/>
              <a:t>cs50 section x</a:t>
            </a:r>
          </a:p>
        </p:txBody>
      </p:sp>
      <p:sp>
        <p:nvSpPr>
          <p:cNvPr id="23" name="Text Placeholder 22">
            <a:extLst>
              <a:ext uri="{FF2B5EF4-FFF2-40B4-BE49-F238E27FC236}">
                <a16:creationId xmlns:a16="http://schemas.microsoft.com/office/drawing/2014/main" id="{C29D6836-2525-6C34-4D9C-6D63162125AE}"/>
              </a:ext>
            </a:extLst>
          </p:cNvPr>
          <p:cNvSpPr>
            <a:spLocks noGrp="1"/>
          </p:cNvSpPr>
          <p:nvPr>
            <p:ph type="body" sz="quarter" idx="12" hasCustomPrompt="1"/>
          </p:nvPr>
        </p:nvSpPr>
        <p:spPr>
          <a:xfrm>
            <a:off x="3501287" y="4377080"/>
            <a:ext cx="5535224" cy="577851"/>
          </a:xfrm>
          <a:prstGeom prst="rect">
            <a:avLst/>
          </a:prstGeom>
        </p:spPr>
        <p:txBody>
          <a:bodyPr/>
          <a:lstStyle>
            <a:lvl1pPr marL="0" indent="0" algn="ctr">
              <a:buNone/>
              <a:defRPr>
                <a:latin typeface="Catamaran" panose="020B0604020202020204" charset="0"/>
                <a:cs typeface="Catamaran" panose="020B0604020202020204" charset="0"/>
              </a:defRPr>
            </a:lvl1pPr>
          </a:lstStyle>
          <a:p>
            <a:pPr lvl="0"/>
            <a:r>
              <a:rPr lang="en-US" dirty="0"/>
              <a:t>Andrew Holmes, Fall 2023</a:t>
            </a:r>
          </a:p>
        </p:txBody>
      </p:sp>
      <p:sp>
        <p:nvSpPr>
          <p:cNvPr id="26" name="Text Placeholder 25">
            <a:extLst>
              <a:ext uri="{FF2B5EF4-FFF2-40B4-BE49-F238E27FC236}">
                <a16:creationId xmlns:a16="http://schemas.microsoft.com/office/drawing/2014/main" id="{FFC5037E-50C0-0952-12FB-8331E0512B55}"/>
              </a:ext>
            </a:extLst>
          </p:cNvPr>
          <p:cNvSpPr>
            <a:spLocks noGrp="1"/>
          </p:cNvSpPr>
          <p:nvPr>
            <p:ph type="body" sz="quarter" idx="13" hasCustomPrompt="1"/>
          </p:nvPr>
        </p:nvSpPr>
        <p:spPr>
          <a:xfrm>
            <a:off x="3348661" y="2927290"/>
            <a:ext cx="5503333" cy="1032337"/>
          </a:xfrm>
        </p:spPr>
        <p:txBody>
          <a:bodyPr/>
          <a:lstStyle>
            <a:lvl1pPr marL="186262" indent="0" algn="ctr">
              <a:buNone/>
              <a:defRPr sz="6270">
                <a:latin typeface="Cormorant Garamond Medium" pitchFamily="2" charset="0"/>
                <a:ea typeface="Cormorant Garamond Medium" pitchFamily="2" charset="0"/>
              </a:defRPr>
            </a:lvl1pPr>
          </a:lstStyle>
          <a:p>
            <a:pPr lvl="0"/>
            <a:r>
              <a:rPr lang="en-US" dirty="0"/>
              <a:t>The Topic</a:t>
            </a:r>
          </a:p>
        </p:txBody>
      </p:sp>
    </p:spTree>
    <p:extLst>
      <p:ext uri="{BB962C8B-B14F-4D97-AF65-F5344CB8AC3E}">
        <p14:creationId xmlns:p14="http://schemas.microsoft.com/office/powerpoint/2010/main" val="56960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409"/>
        <p:cNvGrpSpPr/>
        <p:nvPr/>
      </p:nvGrpSpPr>
      <p:grpSpPr>
        <a:xfrm>
          <a:off x="0" y="0"/>
          <a:ext cx="0" cy="0"/>
          <a:chOff x="0" y="0"/>
          <a:chExt cx="0" cy="0"/>
        </a:xfrm>
      </p:grpSpPr>
      <p:sp>
        <p:nvSpPr>
          <p:cNvPr id="410" name="Google Shape;410;p57"/>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57"/>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0354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421"/>
        <p:cNvGrpSpPr/>
        <p:nvPr/>
      </p:nvGrpSpPr>
      <p:grpSpPr>
        <a:xfrm>
          <a:off x="0" y="0"/>
          <a:ext cx="0" cy="0"/>
          <a:chOff x="0" y="0"/>
          <a:chExt cx="0" cy="0"/>
        </a:xfrm>
      </p:grpSpPr>
    </p:spTree>
    <p:extLst>
      <p:ext uri="{BB962C8B-B14F-4D97-AF65-F5344CB8AC3E}">
        <p14:creationId xmlns:p14="http://schemas.microsoft.com/office/powerpoint/2010/main" val="4233046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4615-AC1A-3298-B9A9-0B9AD17DF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F013A0-19B6-DC34-B9DA-D2974BA32A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0D06EE-294B-366B-6404-ECC740055E88}"/>
              </a:ext>
            </a:extLst>
          </p:cNvPr>
          <p:cNvSpPr>
            <a:spLocks noGrp="1"/>
          </p:cNvSpPr>
          <p:nvPr>
            <p:ph type="dt" sz="half" idx="10"/>
          </p:nvPr>
        </p:nvSpPr>
        <p:spPr/>
        <p:txBody>
          <a:bodyPr/>
          <a:lstStyle/>
          <a:p>
            <a:fld id="{EAF3A5F9-D1CA-4C7F-B32D-A303CA3DC297}" type="datetimeFigureOut">
              <a:rPr lang="en-US" smtClean="0"/>
              <a:t>9/26/2023</a:t>
            </a:fld>
            <a:endParaRPr lang="en-US"/>
          </a:p>
        </p:txBody>
      </p:sp>
      <p:sp>
        <p:nvSpPr>
          <p:cNvPr id="5" name="Footer Placeholder 4">
            <a:extLst>
              <a:ext uri="{FF2B5EF4-FFF2-40B4-BE49-F238E27FC236}">
                <a16:creationId xmlns:a16="http://schemas.microsoft.com/office/drawing/2014/main" id="{23955E35-8BA4-B6B8-849C-698C6F198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8DF59-5D49-AE03-CC54-9977926D3DAC}"/>
              </a:ext>
            </a:extLst>
          </p:cNvPr>
          <p:cNvSpPr>
            <a:spLocks noGrp="1"/>
          </p:cNvSpPr>
          <p:nvPr>
            <p:ph type="sldNum" sz="quarter" idx="12"/>
          </p:nvPr>
        </p:nvSpPr>
        <p:spPr/>
        <p:txBody>
          <a:bodyPr/>
          <a:lstStyle/>
          <a:p>
            <a:fld id="{B4DA98DD-E345-4408-9AEA-43E220548A33}" type="slidenum">
              <a:rPr lang="en-US" smtClean="0"/>
              <a:t>‹#›</a:t>
            </a:fld>
            <a:endParaRPr lang="en-US"/>
          </a:p>
        </p:txBody>
      </p:sp>
    </p:spTree>
    <p:extLst>
      <p:ext uri="{BB962C8B-B14F-4D97-AF65-F5344CB8AC3E}">
        <p14:creationId xmlns:p14="http://schemas.microsoft.com/office/powerpoint/2010/main" val="2062830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5"/>
        <p:cNvGrpSpPr/>
        <p:nvPr/>
      </p:nvGrpSpPr>
      <p:grpSpPr>
        <a:xfrm>
          <a:off x="0" y="0"/>
          <a:ext cx="0" cy="0"/>
          <a:chOff x="0" y="0"/>
          <a:chExt cx="0" cy="0"/>
        </a:xfrm>
      </p:grpSpPr>
    </p:spTree>
    <p:extLst>
      <p:ext uri="{BB962C8B-B14F-4D97-AF65-F5344CB8AC3E}">
        <p14:creationId xmlns:p14="http://schemas.microsoft.com/office/powerpoint/2010/main" val="2314074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6688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2717600" y="3269900"/>
            <a:ext cx="6756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atin typeface="Cormorant Garamond Medium" pitchFamily="2" charset="0"/>
                <a:ea typeface="Cormorant Garamond Medium" pitchFamily="2"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dirty="0"/>
          </a:p>
        </p:txBody>
      </p:sp>
      <p:sp>
        <p:nvSpPr>
          <p:cNvPr id="17" name="Google Shape;17;p3"/>
          <p:cNvSpPr txBox="1">
            <a:spLocks noGrp="1"/>
          </p:cNvSpPr>
          <p:nvPr>
            <p:ph type="title" idx="2" hasCustomPrompt="1"/>
          </p:nvPr>
        </p:nvSpPr>
        <p:spPr>
          <a:xfrm>
            <a:off x="5422867" y="1765104"/>
            <a:ext cx="134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dirty="0"/>
              <a:t>xx</a:t>
            </a:r>
            <a:endParaRPr dirty="0"/>
          </a:p>
        </p:txBody>
      </p:sp>
      <p:sp>
        <p:nvSpPr>
          <p:cNvPr id="18" name="Google Shape;18;p3"/>
          <p:cNvSpPr txBox="1">
            <a:spLocks noGrp="1"/>
          </p:cNvSpPr>
          <p:nvPr>
            <p:ph type="subTitle" idx="1"/>
          </p:nvPr>
        </p:nvSpPr>
        <p:spPr>
          <a:xfrm>
            <a:off x="2717600" y="4273533"/>
            <a:ext cx="675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
        <p:nvSpPr>
          <p:cNvPr id="2" name="Rectangle 1">
            <a:extLst>
              <a:ext uri="{FF2B5EF4-FFF2-40B4-BE49-F238E27FC236}">
                <a16:creationId xmlns:a16="http://schemas.microsoft.com/office/drawing/2014/main" id="{2239388B-7ED2-0E74-8541-F36AD9AC735D}"/>
              </a:ext>
            </a:extLst>
          </p:cNvPr>
          <p:cNvSpPr/>
          <p:nvPr/>
        </p:nvSpPr>
        <p:spPr>
          <a:xfrm>
            <a:off x="5422867" y="1765104"/>
            <a:ext cx="1346400" cy="1122400"/>
          </a:xfrm>
          <a:prstGeom prst="rect">
            <a:avLst/>
          </a:prstGeom>
          <a:noFill/>
          <a:ln w="12700">
            <a:solidFill>
              <a:srgbClr val="759F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10527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p41"/>
          <p:cNvPicPr preferRelativeResize="0"/>
          <p:nvPr/>
        </p:nvPicPr>
        <p:blipFill rotWithShape="1">
          <a:blip r:embed="rId3">
            <a:alphaModFix amt="50000"/>
          </a:blip>
          <a:srcRect/>
          <a:stretch/>
        </p:blipFill>
        <p:spPr>
          <a:xfrm>
            <a:off x="0" y="0"/>
            <a:ext cx="12192000" cy="6858000"/>
          </a:xfrm>
          <a:prstGeom prst="rect">
            <a:avLst/>
          </a:prstGeom>
          <a:noFill/>
          <a:ln>
            <a:noFill/>
          </a:ln>
        </p:spPr>
      </p:pic>
      <p:sp>
        <p:nvSpPr>
          <p:cNvPr id="322" name="Google Shape;322;p41"/>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41"/>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41"/>
          <p:cNvSpPr txBox="1">
            <a:spLocks noGrp="1"/>
          </p:cNvSpPr>
          <p:nvPr>
            <p:ph type="title"/>
          </p:nvPr>
        </p:nvSpPr>
        <p:spPr>
          <a:xfrm>
            <a:off x="2390067" y="3288333"/>
            <a:ext cx="444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
        <p:nvSpPr>
          <p:cNvPr id="325" name="Google Shape;325;p41"/>
          <p:cNvSpPr txBox="1">
            <a:spLocks noGrp="1"/>
          </p:cNvSpPr>
          <p:nvPr>
            <p:ph type="title" idx="2" hasCustomPrompt="1"/>
          </p:nvPr>
        </p:nvSpPr>
        <p:spPr>
          <a:xfrm>
            <a:off x="2390067" y="18369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dirty="0"/>
              <a:t>xx%</a:t>
            </a:r>
          </a:p>
        </p:txBody>
      </p:sp>
      <p:sp>
        <p:nvSpPr>
          <p:cNvPr id="326" name="Google Shape;326;p41"/>
          <p:cNvSpPr txBox="1">
            <a:spLocks noGrp="1"/>
          </p:cNvSpPr>
          <p:nvPr>
            <p:ph type="subTitle" idx="1"/>
          </p:nvPr>
        </p:nvSpPr>
        <p:spPr>
          <a:xfrm>
            <a:off x="2390067" y="4486467"/>
            <a:ext cx="4447600" cy="5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212237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34"/>
        <p:cNvGrpSpPr/>
        <p:nvPr/>
      </p:nvGrpSpPr>
      <p:grpSpPr>
        <a:xfrm>
          <a:off x="0" y="0"/>
          <a:ext cx="0" cy="0"/>
          <a:chOff x="0" y="0"/>
          <a:chExt cx="0" cy="0"/>
        </a:xfrm>
      </p:grpSpPr>
      <p:pic>
        <p:nvPicPr>
          <p:cNvPr id="335" name="Google Shape;335;p43"/>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336" name="Google Shape;336;p4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4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43"/>
          <p:cNvSpPr txBox="1">
            <a:spLocks noGrp="1"/>
          </p:cNvSpPr>
          <p:nvPr>
            <p:ph type="title"/>
          </p:nvPr>
        </p:nvSpPr>
        <p:spPr>
          <a:xfrm>
            <a:off x="4481600" y="2609600"/>
            <a:ext cx="46932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
        <p:nvSpPr>
          <p:cNvPr id="339" name="Google Shape;339;p43"/>
          <p:cNvSpPr txBox="1">
            <a:spLocks noGrp="1"/>
          </p:cNvSpPr>
          <p:nvPr>
            <p:ph type="title" idx="2" hasCustomPrompt="1"/>
          </p:nvPr>
        </p:nvSpPr>
        <p:spPr>
          <a:xfrm>
            <a:off x="2915600" y="26803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dirty="0"/>
              <a:t>xx%</a:t>
            </a:r>
          </a:p>
        </p:txBody>
      </p:sp>
      <p:sp>
        <p:nvSpPr>
          <p:cNvPr id="340" name="Google Shape;340;p43"/>
          <p:cNvSpPr txBox="1">
            <a:spLocks noGrp="1"/>
          </p:cNvSpPr>
          <p:nvPr>
            <p:ph type="subTitle" idx="1"/>
          </p:nvPr>
        </p:nvSpPr>
        <p:spPr>
          <a:xfrm>
            <a:off x="4481600" y="3732000"/>
            <a:ext cx="4412800" cy="5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3034730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p:nvPr/>
        </p:nvSpPr>
        <p:spPr>
          <a:xfrm>
            <a:off x="1712700" y="1086600"/>
            <a:ext cx="8766400" cy="468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a:off x="1848228" y="1195357"/>
            <a:ext cx="8495200" cy="4467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9"/>
          <p:cNvSpPr txBox="1">
            <a:spLocks noGrp="1"/>
          </p:cNvSpPr>
          <p:nvPr>
            <p:ph type="title"/>
          </p:nvPr>
        </p:nvSpPr>
        <p:spPr>
          <a:xfrm>
            <a:off x="2912533" y="2040033"/>
            <a:ext cx="5450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
        <p:nvSpPr>
          <p:cNvPr id="49" name="Google Shape;49;p9"/>
          <p:cNvSpPr txBox="1">
            <a:spLocks noGrp="1"/>
          </p:cNvSpPr>
          <p:nvPr>
            <p:ph type="subTitle" idx="1"/>
          </p:nvPr>
        </p:nvSpPr>
        <p:spPr>
          <a:xfrm>
            <a:off x="2912597" y="3119167"/>
            <a:ext cx="5450400" cy="1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919763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6"/>
          <p:cNvSpPr/>
          <p:nvPr/>
        </p:nvSpPr>
        <p:spPr>
          <a:xfrm>
            <a:off x="2670267" y="1293567"/>
            <a:ext cx="6851600" cy="3661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6"/>
          <p:cNvSpPr/>
          <p:nvPr/>
        </p:nvSpPr>
        <p:spPr>
          <a:xfrm>
            <a:off x="2776188" y="1378564"/>
            <a:ext cx="6639200" cy="3491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6"/>
          <p:cNvSpPr txBox="1">
            <a:spLocks noGrp="1"/>
          </p:cNvSpPr>
          <p:nvPr>
            <p:ph type="title"/>
          </p:nvPr>
        </p:nvSpPr>
        <p:spPr>
          <a:xfrm>
            <a:off x="3349600" y="1771400"/>
            <a:ext cx="5492800" cy="1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6000">
                <a:latin typeface="Cormorant Garamond Medium" pitchFamily="2" charset="0"/>
                <a:ea typeface="Cormorant Garamond Medium" pitchFamily="2" charset="0"/>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dirty="0"/>
          </a:p>
        </p:txBody>
      </p:sp>
      <p:sp>
        <p:nvSpPr>
          <p:cNvPr id="97" name="Google Shape;97;p16"/>
          <p:cNvSpPr txBox="1">
            <a:spLocks noGrp="1"/>
          </p:cNvSpPr>
          <p:nvPr>
            <p:ph type="subTitle" idx="1"/>
          </p:nvPr>
        </p:nvSpPr>
        <p:spPr>
          <a:xfrm>
            <a:off x="3349600" y="3409000"/>
            <a:ext cx="5492800"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8670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17527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4" name="Google Shape;20;p4">
            <a:extLst>
              <a:ext uri="{FF2B5EF4-FFF2-40B4-BE49-F238E27FC236}">
                <a16:creationId xmlns:a16="http://schemas.microsoft.com/office/drawing/2014/main" id="{6391EE12-1CAD-0D4F-DA3E-93E8CBB9D1A1}"/>
              </a:ext>
            </a:extLst>
          </p:cNvPr>
          <p:cNvSpPr/>
          <p:nvPr/>
        </p:nvSpPr>
        <p:spPr>
          <a:xfrm>
            <a:off x="438912" y="292608"/>
            <a:ext cx="11326368" cy="627888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4"/>
          <p:cNvSpPr/>
          <p:nvPr/>
        </p:nvSpPr>
        <p:spPr>
          <a:xfrm>
            <a:off x="597408" y="426720"/>
            <a:ext cx="10997184" cy="6010656"/>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776351" y="1462861"/>
            <a:ext cx="10604548" cy="4755564"/>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a:xfrm>
            <a:off x="767152" y="561058"/>
            <a:ext cx="10623544" cy="765548"/>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3" name="Google Shape;482;p67">
            <a:extLst>
              <a:ext uri="{FF2B5EF4-FFF2-40B4-BE49-F238E27FC236}">
                <a16:creationId xmlns:a16="http://schemas.microsoft.com/office/drawing/2014/main" id="{0D26C9C1-7FF4-9286-1331-4E16501AB4E4}"/>
              </a:ext>
            </a:extLst>
          </p:cNvPr>
          <p:cNvCxnSpPr>
            <a:cxnSpLocks/>
          </p:cNvCxnSpPr>
          <p:nvPr/>
        </p:nvCxnSpPr>
        <p:spPr>
          <a:xfrm>
            <a:off x="952614" y="1371623"/>
            <a:ext cx="1395769"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352164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1pPr>
            <a:lvl2pPr lvl="1"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2pPr>
            <a:lvl3pPr lvl="2"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3pPr>
            <a:lvl4pPr lvl="3"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4pPr>
            <a:lvl5pPr lvl="4"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5pPr>
            <a:lvl6pPr lvl="5"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6pPr>
            <a:lvl7pPr lvl="6"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7pPr>
            <a:lvl8pPr lvl="7"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8pPr>
            <a:lvl9pPr lvl="8"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9pPr>
          </a:lstStyle>
          <a:p>
            <a:endParaRPr dirty="0"/>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991534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14" name="Google Shape;414;p5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52742941"/>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DCA545-7634-A246-362C-A88BB9488C60}"/>
              </a:ext>
            </a:extLst>
          </p:cNvPr>
          <p:cNvSpPr txBox="1"/>
          <p:nvPr/>
        </p:nvSpPr>
        <p:spPr>
          <a:xfrm>
            <a:off x="5704111" y="4337382"/>
            <a:ext cx="4847253" cy="1569660"/>
          </a:xfrm>
          <a:prstGeom prst="rect">
            <a:avLst/>
          </a:prstGeom>
          <a:noFill/>
        </p:spPr>
        <p:txBody>
          <a:bodyPr wrap="square" rtlCol="0">
            <a:spAutoFit/>
          </a:bodyPr>
          <a:lstStyle/>
          <a:p>
            <a:pPr algn="ctr"/>
            <a:r>
              <a:rPr lang="en-US" sz="4800" b="1" dirty="0">
                <a:latin typeface="Catamaran" panose="020B0604020202020204"/>
              </a:rPr>
              <a:t>https://visualalgo.net/en/sorting</a:t>
            </a:r>
          </a:p>
        </p:txBody>
      </p:sp>
      <p:pic>
        <p:nvPicPr>
          <p:cNvPr id="4" name="Picture 3">
            <a:extLst>
              <a:ext uri="{FF2B5EF4-FFF2-40B4-BE49-F238E27FC236}">
                <a16:creationId xmlns:a16="http://schemas.microsoft.com/office/drawing/2014/main" id="{AE05D946-41CA-BB4B-C577-EE0808E34BD5}"/>
              </a:ext>
            </a:extLst>
          </p:cNvPr>
          <p:cNvPicPr>
            <a:picLocks noChangeAspect="1"/>
          </p:cNvPicPr>
          <p:nvPr/>
        </p:nvPicPr>
        <p:blipFill>
          <a:blip r:embed="rId2"/>
          <a:stretch>
            <a:fillRect/>
          </a:stretch>
        </p:blipFill>
        <p:spPr>
          <a:xfrm>
            <a:off x="1335055" y="993710"/>
            <a:ext cx="3757197" cy="4870580"/>
          </a:xfrm>
          <a:prstGeom prst="rect">
            <a:avLst/>
          </a:prstGeom>
        </p:spPr>
      </p:pic>
      <p:sp>
        <p:nvSpPr>
          <p:cNvPr id="5" name="TextBox 4">
            <a:extLst>
              <a:ext uri="{FF2B5EF4-FFF2-40B4-BE49-F238E27FC236}">
                <a16:creationId xmlns:a16="http://schemas.microsoft.com/office/drawing/2014/main" id="{63735417-A45F-4FAF-0C97-BC3EE3BA3A69}"/>
              </a:ext>
            </a:extLst>
          </p:cNvPr>
          <p:cNvSpPr txBox="1"/>
          <p:nvPr/>
        </p:nvSpPr>
        <p:spPr>
          <a:xfrm>
            <a:off x="5704112" y="784996"/>
            <a:ext cx="4847253" cy="3477875"/>
          </a:xfrm>
          <a:prstGeom prst="rect">
            <a:avLst/>
          </a:prstGeom>
          <a:noFill/>
        </p:spPr>
        <p:txBody>
          <a:bodyPr wrap="square" rtlCol="0">
            <a:spAutoFit/>
          </a:bodyPr>
          <a:lstStyle/>
          <a:p>
            <a:pPr algn="ctr"/>
            <a:r>
              <a:rPr lang="en-US" sz="4400" dirty="0">
                <a:latin typeface="Catamaran" panose="020B0604020202020204"/>
              </a:rPr>
              <a:t>Go play with sorting algorithms here (use the one step at a time, look at the code!)</a:t>
            </a:r>
          </a:p>
        </p:txBody>
      </p:sp>
    </p:spTree>
    <p:extLst>
      <p:ext uri="{BB962C8B-B14F-4D97-AF65-F5344CB8AC3E}">
        <p14:creationId xmlns:p14="http://schemas.microsoft.com/office/powerpoint/2010/main" val="3352226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Assigning to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6" name="Picture 5" descr="A screen shot of a computer program&#10;&#10;Description automatically generated">
            <a:extLst>
              <a:ext uri="{FF2B5EF4-FFF2-40B4-BE49-F238E27FC236}">
                <a16:creationId xmlns:a16="http://schemas.microsoft.com/office/drawing/2014/main" id="{A78E932A-FBA0-1082-476A-2A9224AD1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10" y="1573692"/>
            <a:ext cx="9020563" cy="4599353"/>
          </a:xfrm>
          <a:prstGeom prst="rect">
            <a:avLst/>
          </a:prstGeom>
        </p:spPr>
      </p:pic>
      <p:sp>
        <p:nvSpPr>
          <p:cNvPr id="8" name="Arrow: Left 7">
            <a:extLst>
              <a:ext uri="{FF2B5EF4-FFF2-40B4-BE49-F238E27FC236}">
                <a16:creationId xmlns:a16="http://schemas.microsoft.com/office/drawing/2014/main" id="{A651E1EA-F896-F257-272F-2DBC8C678B57}"/>
              </a:ext>
            </a:extLst>
          </p:cNvPr>
          <p:cNvSpPr/>
          <p:nvPr/>
        </p:nvSpPr>
        <p:spPr>
          <a:xfrm>
            <a:off x="5417127" y="5080000"/>
            <a:ext cx="604982" cy="254000"/>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A13B17C-3071-14C0-0293-85FEABE68875}"/>
              </a:ext>
            </a:extLst>
          </p:cNvPr>
          <p:cNvSpPr/>
          <p:nvPr/>
        </p:nvSpPr>
        <p:spPr>
          <a:xfrm>
            <a:off x="6169893" y="4627983"/>
            <a:ext cx="2452255" cy="765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tamaran" panose="020B0604020202020204"/>
              </a:rPr>
              <a:t>Behaves like a normal variable!</a:t>
            </a:r>
          </a:p>
        </p:txBody>
      </p:sp>
    </p:spTree>
    <p:extLst>
      <p:ext uri="{BB962C8B-B14F-4D97-AF65-F5344CB8AC3E}">
        <p14:creationId xmlns:p14="http://schemas.microsoft.com/office/powerpoint/2010/main" val="146453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Assigning to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screenshot of a computer program&#10;&#10;Description automatically generated">
            <a:extLst>
              <a:ext uri="{FF2B5EF4-FFF2-40B4-BE49-F238E27FC236}">
                <a16:creationId xmlns:a16="http://schemas.microsoft.com/office/drawing/2014/main" id="{EE58B549-1562-97C3-CCFC-FFA2DF07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754" y="916836"/>
            <a:ext cx="3825053" cy="5024327"/>
          </a:xfrm>
          <a:prstGeom prst="rect">
            <a:avLst/>
          </a:prstGeom>
        </p:spPr>
      </p:pic>
      <p:sp>
        <p:nvSpPr>
          <p:cNvPr id="4" name="TextBox 3">
            <a:extLst>
              <a:ext uri="{FF2B5EF4-FFF2-40B4-BE49-F238E27FC236}">
                <a16:creationId xmlns:a16="http://schemas.microsoft.com/office/drawing/2014/main" id="{FA20800C-8C6C-1739-67FC-1EC750ED9197}"/>
              </a:ext>
            </a:extLst>
          </p:cNvPr>
          <p:cNvSpPr txBox="1"/>
          <p:nvPr/>
        </p:nvSpPr>
        <p:spPr>
          <a:xfrm>
            <a:off x="1265382" y="1727200"/>
            <a:ext cx="4739865" cy="3539430"/>
          </a:xfrm>
          <a:prstGeom prst="rect">
            <a:avLst/>
          </a:prstGeom>
          <a:noFill/>
        </p:spPr>
        <p:txBody>
          <a:bodyPr wrap="square" rtlCol="0">
            <a:spAutoFit/>
          </a:bodyPr>
          <a:lstStyle/>
          <a:p>
            <a:r>
              <a:rPr lang="en-US" sz="3200" dirty="0">
                <a:latin typeface="Catamaran" panose="020B0604020202020204"/>
              </a:rPr>
              <a:t>You can also assign entire structs just as if they were any other type! This means when sorting or moving pixels (with RGB values), you can just work with the entire struct…</a:t>
            </a:r>
          </a:p>
        </p:txBody>
      </p:sp>
    </p:spTree>
    <p:extLst>
      <p:ext uri="{BB962C8B-B14F-4D97-AF65-F5344CB8AC3E}">
        <p14:creationId xmlns:p14="http://schemas.microsoft.com/office/powerpoint/2010/main" val="1378297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screen shot of a computer screen&#10;&#10;Description automatically generated">
            <a:extLst>
              <a:ext uri="{FF2B5EF4-FFF2-40B4-BE49-F238E27FC236}">
                <a16:creationId xmlns:a16="http://schemas.microsoft.com/office/drawing/2014/main" id="{9321ED40-074D-2A36-B19F-1406F347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580" y="1407756"/>
            <a:ext cx="5334000" cy="4686300"/>
          </a:xfrm>
          <a:prstGeom prst="rect">
            <a:avLst/>
          </a:prstGeom>
        </p:spPr>
      </p:pic>
      <p:sp>
        <p:nvSpPr>
          <p:cNvPr id="4" name="TextBox 3">
            <a:extLst>
              <a:ext uri="{FF2B5EF4-FFF2-40B4-BE49-F238E27FC236}">
                <a16:creationId xmlns:a16="http://schemas.microsoft.com/office/drawing/2014/main" id="{DCF65F49-3407-3363-6C53-5338F68D21B0}"/>
              </a:ext>
            </a:extLst>
          </p:cNvPr>
          <p:cNvSpPr txBox="1"/>
          <p:nvPr/>
        </p:nvSpPr>
        <p:spPr>
          <a:xfrm>
            <a:off x="1094509" y="1704109"/>
            <a:ext cx="3574473" cy="4524315"/>
          </a:xfrm>
          <a:prstGeom prst="rect">
            <a:avLst/>
          </a:prstGeom>
          <a:noFill/>
        </p:spPr>
        <p:txBody>
          <a:bodyPr wrap="square" rtlCol="0">
            <a:spAutoFit/>
          </a:bodyPr>
          <a:lstStyle/>
          <a:p>
            <a:r>
              <a:rPr lang="en-US" sz="3200" dirty="0">
                <a:latin typeface="Catamaran" panose="020B0604020202020204"/>
              </a:rPr>
              <a:t>Q: What do you think the size of this struct is? Try it yourself: create this struct, and use C’s </a:t>
            </a:r>
            <a:r>
              <a:rPr lang="en-US" sz="3200" b="1" dirty="0" err="1">
                <a:latin typeface="Catamaran" panose="020B0604020202020204"/>
              </a:rPr>
              <a:t>sizeof</a:t>
            </a:r>
            <a:r>
              <a:rPr lang="en-US" sz="3200" dirty="0">
                <a:latin typeface="Catamaran" panose="020B0604020202020204"/>
              </a:rPr>
              <a:t> function to find out! Why do you think that might be?</a:t>
            </a:r>
          </a:p>
        </p:txBody>
      </p:sp>
    </p:spTree>
    <p:extLst>
      <p:ext uri="{BB962C8B-B14F-4D97-AF65-F5344CB8AC3E}">
        <p14:creationId xmlns:p14="http://schemas.microsoft.com/office/powerpoint/2010/main" val="285142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9" name="Picture 8" descr="A screen shot of a computer program&#10;&#10;Description automatically generated">
            <a:extLst>
              <a:ext uri="{FF2B5EF4-FFF2-40B4-BE49-F238E27FC236}">
                <a16:creationId xmlns:a16="http://schemas.microsoft.com/office/drawing/2014/main" id="{4361F90C-FD1E-987F-5A5F-47277D410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1682038"/>
            <a:ext cx="9010650" cy="4324350"/>
          </a:xfrm>
          <a:prstGeom prst="rect">
            <a:avLst/>
          </a:prstGeom>
        </p:spPr>
      </p:pic>
    </p:spTree>
    <p:extLst>
      <p:ext uri="{BB962C8B-B14F-4D97-AF65-F5344CB8AC3E}">
        <p14:creationId xmlns:p14="http://schemas.microsoft.com/office/powerpoint/2010/main" val="1297564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2" name="Picture 1" descr="A screenshot of a computer program&#10;&#10;Description automatically generated">
            <a:extLst>
              <a:ext uri="{FF2B5EF4-FFF2-40B4-BE49-F238E27FC236}">
                <a16:creationId xmlns:a16="http://schemas.microsoft.com/office/drawing/2014/main" id="{9E04CE7D-956A-0B4C-A844-AEE5A1999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532" y="1731392"/>
            <a:ext cx="9562935" cy="4049022"/>
          </a:xfrm>
          <a:prstGeom prst="rect">
            <a:avLst/>
          </a:prstGeom>
        </p:spPr>
      </p:pic>
    </p:spTree>
    <p:extLst>
      <p:ext uri="{BB962C8B-B14F-4D97-AF65-F5344CB8AC3E}">
        <p14:creationId xmlns:p14="http://schemas.microsoft.com/office/powerpoint/2010/main" val="2101300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8" name="Picture 7" descr="A screen shot of a computer&#10;&#10;Description automatically generated">
            <a:extLst>
              <a:ext uri="{FF2B5EF4-FFF2-40B4-BE49-F238E27FC236}">
                <a16:creationId xmlns:a16="http://schemas.microsoft.com/office/drawing/2014/main" id="{80BFA863-B47B-A4E3-D109-2B5234892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69110"/>
            <a:ext cx="4744917" cy="3524795"/>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EF0D2C74-4AFE-FD81-8ACC-C9212ABAD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327" y="1669109"/>
            <a:ext cx="4744917" cy="3524795"/>
          </a:xfrm>
          <a:prstGeom prst="rect">
            <a:avLst/>
          </a:prstGeom>
        </p:spPr>
      </p:pic>
      <p:sp>
        <p:nvSpPr>
          <p:cNvPr id="11" name="TextBox 10">
            <a:extLst>
              <a:ext uri="{FF2B5EF4-FFF2-40B4-BE49-F238E27FC236}">
                <a16:creationId xmlns:a16="http://schemas.microsoft.com/office/drawing/2014/main" id="{FC1F0356-64C3-B7F3-4DB3-668A43D3BA79}"/>
              </a:ext>
            </a:extLst>
          </p:cNvPr>
          <p:cNvSpPr txBox="1"/>
          <p:nvPr/>
        </p:nvSpPr>
        <p:spPr>
          <a:xfrm>
            <a:off x="1265382" y="5237018"/>
            <a:ext cx="9628909" cy="769441"/>
          </a:xfrm>
          <a:prstGeom prst="rect">
            <a:avLst/>
          </a:prstGeom>
          <a:noFill/>
        </p:spPr>
        <p:txBody>
          <a:bodyPr wrap="square" rtlCol="0">
            <a:spAutoFit/>
          </a:bodyPr>
          <a:lstStyle/>
          <a:p>
            <a:pPr algn="ctr"/>
            <a:r>
              <a:rPr lang="en-US" sz="4400" dirty="0">
                <a:latin typeface="Catamaran" panose="020B0604020202020204"/>
              </a:rPr>
              <a:t>Q: Are these two the same size?</a:t>
            </a:r>
          </a:p>
        </p:txBody>
      </p:sp>
    </p:spTree>
    <p:extLst>
      <p:ext uri="{BB962C8B-B14F-4D97-AF65-F5344CB8AC3E}">
        <p14:creationId xmlns:p14="http://schemas.microsoft.com/office/powerpoint/2010/main" val="1508651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308067"/>
            <a:ext cx="5300503" cy="3436545"/>
          </a:xfrm>
        </p:spPr>
        <p:txBody>
          <a:bodyPr/>
          <a:lstStyle/>
          <a:p>
            <a:r>
              <a:rPr lang="en-US" sz="2800" b="1" dirty="0"/>
              <a:t>In pairs, tackle ‘temps’:</a:t>
            </a:r>
            <a:endParaRPr lang="en-US" sz="2800" dirty="0"/>
          </a:p>
          <a:p>
            <a:pPr marL="529162" indent="-342900">
              <a:buFont typeface="Arial" panose="020B0604020202020204" pitchFamily="34" charset="0"/>
              <a:buChar char="•"/>
            </a:pPr>
            <a:r>
              <a:rPr lang="en-US" sz="2800" dirty="0"/>
              <a:t>Sort the cities by average temperature to practice a sorting algo + structs.</a:t>
            </a:r>
          </a:p>
          <a:p>
            <a:pPr marL="529162" indent="-342900">
              <a:buFont typeface="Arial" panose="020B0604020202020204" pitchFamily="34" charset="0"/>
              <a:buChar char="•"/>
            </a:pPr>
            <a:r>
              <a:rPr lang="en-US" sz="2800" u="sng" dirty="0"/>
              <a:t>See Slack for instruction file.</a:t>
            </a:r>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a:extLst>
              <a:ext uri="{FF2B5EF4-FFF2-40B4-BE49-F238E27FC236}">
                <a16:creationId xmlns:a16="http://schemas.microsoft.com/office/drawing/2014/main" id="{37BDB98F-1271-CFE0-985A-370468244DE4}"/>
              </a:ext>
            </a:extLst>
          </p:cNvPr>
          <p:cNvSpPr>
            <a:spLocks noGrp="1"/>
          </p:cNvSpPr>
          <p:nvPr>
            <p:ph sz="quarter" idx="13"/>
          </p:nvPr>
        </p:nvSpPr>
        <p:spPr>
          <a:xfrm>
            <a:off x="10456863" y="974725"/>
            <a:ext cx="1768475" cy="500063"/>
          </a:xfrm>
        </p:spPr>
        <p:txBody>
          <a:bodyPr/>
          <a:lstStyle/>
          <a:p>
            <a:r>
              <a:rPr lang="en-US" dirty="0"/>
              <a:t>Arrays</a:t>
            </a:r>
          </a:p>
        </p:txBody>
      </p:sp>
      <p:pic>
        <p:nvPicPr>
          <p:cNvPr id="1028" name="Picture 4" descr="Boston Location Icon | Location icon, Icon, Icon design">
            <a:extLst>
              <a:ext uri="{FF2B5EF4-FFF2-40B4-BE49-F238E27FC236}">
                <a16:creationId xmlns:a16="http://schemas.microsoft.com/office/drawing/2014/main" id="{4F9B5612-F3CD-E8AB-4A4D-7D609ED3CA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36" r="16777"/>
          <a:stretch/>
        </p:blipFill>
        <p:spPr bwMode="auto">
          <a:xfrm>
            <a:off x="5614468" y="4245429"/>
            <a:ext cx="1270389" cy="14287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Vector Statue Of Liberty Outline Icon Stock Illustration - Download Image  Now - Icon, New York City, Statue of Liberty - New York City - iStock">
            <a:extLst>
              <a:ext uri="{FF2B5EF4-FFF2-40B4-BE49-F238E27FC236}">
                <a16:creationId xmlns:a16="http://schemas.microsoft.com/office/drawing/2014/main" id="{08926EFC-E0DE-9D17-CFDB-A2E9AEDA1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4812" y="4307241"/>
            <a:ext cx="1305119" cy="13051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icago Icon by Tyler D. Barron on Dribbble">
            <a:extLst>
              <a:ext uri="{FF2B5EF4-FFF2-40B4-BE49-F238E27FC236}">
                <a16:creationId xmlns:a16="http://schemas.microsoft.com/office/drawing/2014/main" id="{50D21945-3F5E-6D95-3428-7B82C6D55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0065" y="4352730"/>
            <a:ext cx="1390261" cy="104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657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a:xfrm>
            <a:off x="2390066" y="3288333"/>
            <a:ext cx="6525333" cy="1122400"/>
          </a:xfrm>
        </p:spPr>
        <p:txBody>
          <a:bodyPr/>
          <a:lstStyle/>
          <a:p>
            <a:r>
              <a:rPr lang="en-US" dirty="0"/>
              <a:t>Sorting Algorithms</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02</a:t>
            </a:r>
          </a:p>
        </p:txBody>
      </p:sp>
      <p:sp>
        <p:nvSpPr>
          <p:cNvPr id="16" name="Subtitle 15">
            <a:extLst>
              <a:ext uri="{FF2B5EF4-FFF2-40B4-BE49-F238E27FC236}">
                <a16:creationId xmlns:a16="http://schemas.microsoft.com/office/drawing/2014/main" id="{0B49D9B1-F5E2-754A-2C4A-9B61543DD4B7}"/>
              </a:ext>
            </a:extLst>
          </p:cNvPr>
          <p:cNvSpPr>
            <a:spLocks noGrp="1"/>
          </p:cNvSpPr>
          <p:nvPr>
            <p:ph type="subTitle" idx="1"/>
          </p:nvPr>
        </p:nvSpPr>
        <p:spPr/>
        <p:txBody>
          <a:bodyPr/>
          <a:lstStyle/>
          <a:p>
            <a:r>
              <a:rPr lang="en-US" dirty="0"/>
              <a:t>Sorting and searching.</a:t>
            </a:r>
          </a:p>
        </p:txBody>
      </p:sp>
    </p:spTree>
    <p:extLst>
      <p:ext uri="{BB962C8B-B14F-4D97-AF65-F5344CB8AC3E}">
        <p14:creationId xmlns:p14="http://schemas.microsoft.com/office/powerpoint/2010/main" val="2429977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19DBDBD-04CD-0D08-0CC2-41D31D8C6A1A}"/>
              </a:ext>
            </a:extLst>
          </p:cNvPr>
          <p:cNvSpPr>
            <a:spLocks noGrp="1"/>
          </p:cNvSpPr>
          <p:nvPr>
            <p:ph type="body" idx="1"/>
          </p:nvPr>
        </p:nvSpPr>
        <p:spPr/>
        <p:txBody>
          <a:bodyPr/>
          <a:lstStyle/>
          <a:p>
            <a:endParaRPr lang="en-US" dirty="0"/>
          </a:p>
        </p:txBody>
      </p:sp>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spTree>
    <p:extLst>
      <p:ext uri="{BB962C8B-B14F-4D97-AF65-F5344CB8AC3E}">
        <p14:creationId xmlns:p14="http://schemas.microsoft.com/office/powerpoint/2010/main" val="3189262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308067"/>
            <a:ext cx="5300503" cy="3436545"/>
          </a:xfrm>
        </p:spPr>
        <p:txBody>
          <a:bodyPr/>
          <a:lstStyle/>
          <a:p>
            <a:r>
              <a:rPr lang="en-US" sz="4400" b="1" dirty="0"/>
              <a:t>Let’s tackle the </a:t>
            </a:r>
            <a:r>
              <a:rPr lang="en-US" sz="4400" b="1" u="sng" dirty="0"/>
              <a:t>sort</a:t>
            </a:r>
            <a:r>
              <a:rPr lang="en-US" sz="4400" b="1" dirty="0"/>
              <a:t> problem set from PSET 3 together!</a:t>
            </a:r>
            <a:endParaRPr lang="en-US" sz="4400" u="sng" dirty="0"/>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EA355E86-F38F-092C-2400-DCBC19BD2BA7}"/>
              </a:ext>
            </a:extLst>
          </p:cNvPr>
          <p:cNvSpPr>
            <a:spLocks noGrp="1"/>
          </p:cNvSpPr>
          <p:nvPr>
            <p:ph sz="quarter" idx="13"/>
          </p:nvPr>
        </p:nvSpPr>
        <p:spPr>
          <a:xfrm>
            <a:off x="10456863" y="974725"/>
            <a:ext cx="1768475" cy="500063"/>
          </a:xfrm>
          <a:solidFill>
            <a:srgbClr val="7030A0"/>
          </a:solidFill>
        </p:spPr>
        <p:txBody>
          <a:bodyPr/>
          <a:lstStyle/>
          <a:p>
            <a:r>
              <a:rPr lang="en-US" dirty="0">
                <a:solidFill>
                  <a:schemeClr val="bg1"/>
                </a:solidFill>
              </a:rPr>
              <a:t>Sorting</a:t>
            </a:r>
          </a:p>
        </p:txBody>
      </p:sp>
      <p:pic>
        <p:nvPicPr>
          <p:cNvPr id="2050" name="Picture 2" descr="Sorting Algorithms | Brilliant Math &amp; Science Wiki">
            <a:extLst>
              <a:ext uri="{FF2B5EF4-FFF2-40B4-BE49-F238E27FC236}">
                <a16:creationId xmlns:a16="http://schemas.microsoft.com/office/drawing/2014/main" id="{8A4AB6A8-7C40-22DE-5E42-4A28C5C77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005" y="3753802"/>
            <a:ext cx="3522881" cy="198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25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10957D-D708-E0D6-1AC5-3F2C47FD89CB}"/>
              </a:ext>
            </a:extLst>
          </p:cNvPr>
          <p:cNvSpPr>
            <a:spLocks noGrp="1"/>
          </p:cNvSpPr>
          <p:nvPr>
            <p:ph type="body" sz="quarter" idx="10"/>
          </p:nvPr>
        </p:nvSpPr>
        <p:spPr/>
        <p:txBody>
          <a:bodyPr/>
          <a:lstStyle/>
          <a:p>
            <a:r>
              <a:rPr lang="en-US" dirty="0"/>
              <a:t>cs50 section 3</a:t>
            </a:r>
          </a:p>
        </p:txBody>
      </p:sp>
      <p:sp>
        <p:nvSpPr>
          <p:cNvPr id="5" name="Text Placeholder 4">
            <a:extLst>
              <a:ext uri="{FF2B5EF4-FFF2-40B4-BE49-F238E27FC236}">
                <a16:creationId xmlns:a16="http://schemas.microsoft.com/office/drawing/2014/main" id="{17200A4C-F910-497A-039E-21CFEFD33C21}"/>
              </a:ext>
            </a:extLst>
          </p:cNvPr>
          <p:cNvSpPr>
            <a:spLocks noGrp="1"/>
          </p:cNvSpPr>
          <p:nvPr>
            <p:ph type="body" sz="quarter" idx="12"/>
          </p:nvPr>
        </p:nvSpPr>
        <p:spPr/>
        <p:txBody>
          <a:bodyPr/>
          <a:lstStyle/>
          <a:p>
            <a:r>
              <a:rPr lang="en-US" dirty="0"/>
              <a:t>Andrew Holmes 2023</a:t>
            </a:r>
          </a:p>
        </p:txBody>
      </p:sp>
      <p:sp>
        <p:nvSpPr>
          <p:cNvPr id="6" name="Text Placeholder 5">
            <a:extLst>
              <a:ext uri="{FF2B5EF4-FFF2-40B4-BE49-F238E27FC236}">
                <a16:creationId xmlns:a16="http://schemas.microsoft.com/office/drawing/2014/main" id="{7A64DC22-1A65-B9A2-83BF-666F74499C9C}"/>
              </a:ext>
            </a:extLst>
          </p:cNvPr>
          <p:cNvSpPr>
            <a:spLocks noGrp="1"/>
          </p:cNvSpPr>
          <p:nvPr>
            <p:ph type="body" sz="quarter" idx="13"/>
          </p:nvPr>
        </p:nvSpPr>
        <p:spPr/>
        <p:txBody>
          <a:bodyPr/>
          <a:lstStyle/>
          <a:p>
            <a:r>
              <a:rPr lang="en-US" dirty="0"/>
              <a:t>Algorithms</a:t>
            </a:r>
          </a:p>
        </p:txBody>
      </p:sp>
    </p:spTree>
    <p:extLst>
      <p:ext uri="{BB962C8B-B14F-4D97-AF65-F5344CB8AC3E}">
        <p14:creationId xmlns:p14="http://schemas.microsoft.com/office/powerpoint/2010/main" val="129721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a:xfrm>
            <a:off x="2390066" y="3288333"/>
            <a:ext cx="6525333" cy="1122400"/>
          </a:xfrm>
        </p:spPr>
        <p:txBody>
          <a:bodyPr/>
          <a:lstStyle/>
          <a:p>
            <a:r>
              <a:rPr lang="en-US" dirty="0"/>
              <a:t>Recursion</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03</a:t>
            </a:r>
          </a:p>
        </p:txBody>
      </p:sp>
      <p:pic>
        <p:nvPicPr>
          <p:cNvPr id="5" name="Picture 4">
            <a:extLst>
              <a:ext uri="{FF2B5EF4-FFF2-40B4-BE49-F238E27FC236}">
                <a16:creationId xmlns:a16="http://schemas.microsoft.com/office/drawing/2014/main" id="{EC5A122F-AE97-6034-87C4-C26D1F1CA54D}"/>
              </a:ext>
            </a:extLst>
          </p:cNvPr>
          <p:cNvPicPr>
            <a:picLocks noChangeAspect="1"/>
          </p:cNvPicPr>
          <p:nvPr/>
        </p:nvPicPr>
        <p:blipFill>
          <a:blip r:embed="rId2"/>
          <a:stretch>
            <a:fillRect/>
          </a:stretch>
        </p:blipFill>
        <p:spPr>
          <a:xfrm>
            <a:off x="2613749" y="4334881"/>
            <a:ext cx="1988841" cy="1122400"/>
          </a:xfrm>
          <a:prstGeom prst="rect">
            <a:avLst/>
          </a:prstGeom>
        </p:spPr>
      </p:pic>
      <p:pic>
        <p:nvPicPr>
          <p:cNvPr id="6" name="Picture 5">
            <a:extLst>
              <a:ext uri="{FF2B5EF4-FFF2-40B4-BE49-F238E27FC236}">
                <a16:creationId xmlns:a16="http://schemas.microsoft.com/office/drawing/2014/main" id="{B09DF919-E8D7-4853-F406-0A906755DFD3}"/>
              </a:ext>
            </a:extLst>
          </p:cNvPr>
          <p:cNvPicPr>
            <a:picLocks noChangeAspect="1"/>
          </p:cNvPicPr>
          <p:nvPr/>
        </p:nvPicPr>
        <p:blipFill>
          <a:blip r:embed="rId2"/>
          <a:stretch>
            <a:fillRect/>
          </a:stretch>
        </p:blipFill>
        <p:spPr>
          <a:xfrm>
            <a:off x="3036737" y="5055638"/>
            <a:ext cx="378268" cy="213475"/>
          </a:xfrm>
          <a:prstGeom prst="rect">
            <a:avLst/>
          </a:prstGeom>
        </p:spPr>
      </p:pic>
    </p:spTree>
    <p:extLst>
      <p:ext uri="{BB962C8B-B14F-4D97-AF65-F5344CB8AC3E}">
        <p14:creationId xmlns:p14="http://schemas.microsoft.com/office/powerpoint/2010/main" val="2257404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p:txBody>
          <a:bodyPr anchor="ctr"/>
          <a:lstStyle/>
          <a:p>
            <a:pPr algn="ctr"/>
            <a:r>
              <a:rPr lang="en-US" sz="8800" dirty="0"/>
              <a:t>5! = 5 * </a:t>
            </a:r>
            <a:r>
              <a:rPr lang="en-US" sz="8800" dirty="0">
                <a:solidFill>
                  <a:srgbClr val="FF0000"/>
                </a:solidFill>
              </a:rPr>
              <a:t>4!</a:t>
            </a:r>
          </a:p>
          <a:p>
            <a:pPr algn="ctr"/>
            <a:r>
              <a:rPr lang="en-US" sz="8800" dirty="0"/>
              <a:t>5! = 5 * </a:t>
            </a:r>
            <a:r>
              <a:rPr lang="en-US" sz="8800" dirty="0">
                <a:solidFill>
                  <a:srgbClr val="FF0000"/>
                </a:solidFill>
              </a:rPr>
              <a:t>(4 * 3 * 2 * 1)</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The classic example</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Tree>
    <p:extLst>
      <p:ext uri="{BB962C8B-B14F-4D97-AF65-F5344CB8AC3E}">
        <p14:creationId xmlns:p14="http://schemas.microsoft.com/office/powerpoint/2010/main" val="39371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The classic example</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
        <p:nvSpPr>
          <p:cNvPr id="3" name="Text Placeholder 2">
            <a:extLst>
              <a:ext uri="{FF2B5EF4-FFF2-40B4-BE49-F238E27FC236}">
                <a16:creationId xmlns:a16="http://schemas.microsoft.com/office/drawing/2014/main" id="{911CDC4A-80ED-1B45-AF49-1D3DC6C2B3CA}"/>
              </a:ext>
            </a:extLst>
          </p:cNvPr>
          <p:cNvSpPr>
            <a:spLocks noGrp="1"/>
          </p:cNvSpPr>
          <p:nvPr>
            <p:ph type="body" idx="1"/>
          </p:nvPr>
        </p:nvSpPr>
        <p:spPr>
          <a:xfrm>
            <a:off x="8733453" y="1731391"/>
            <a:ext cx="2468512" cy="4392347"/>
          </a:xfrm>
        </p:spPr>
        <p:txBody>
          <a:bodyPr/>
          <a:lstStyle/>
          <a:p>
            <a:endParaRPr lang="en-US" dirty="0"/>
          </a:p>
        </p:txBody>
      </p:sp>
      <p:pic>
        <p:nvPicPr>
          <p:cNvPr id="8" name="Picture 7" descr="A screen shot of a computer&#10;&#10;Description automatically generated">
            <a:extLst>
              <a:ext uri="{FF2B5EF4-FFF2-40B4-BE49-F238E27FC236}">
                <a16:creationId xmlns:a16="http://schemas.microsoft.com/office/drawing/2014/main" id="{8C350A95-4258-6A6C-EECE-03F1A08E9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96" y="1611740"/>
            <a:ext cx="7431407" cy="4519686"/>
          </a:xfrm>
          <a:prstGeom prst="rect">
            <a:avLst/>
          </a:prstGeom>
        </p:spPr>
      </p:pic>
    </p:spTree>
    <p:extLst>
      <p:ext uri="{BB962C8B-B14F-4D97-AF65-F5344CB8AC3E}">
        <p14:creationId xmlns:p14="http://schemas.microsoft.com/office/powerpoint/2010/main" val="1619253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program&#10;&#10;Description automatically generated">
            <a:extLst>
              <a:ext uri="{FF2B5EF4-FFF2-40B4-BE49-F238E27FC236}">
                <a16:creationId xmlns:a16="http://schemas.microsoft.com/office/drawing/2014/main" id="{6E3E9FC0-5D4A-1A24-D5C5-E5FC0711AC27}"/>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56495"/>
          <a:stretch/>
        </p:blipFill>
        <p:spPr>
          <a:xfrm>
            <a:off x="1204667" y="2956928"/>
            <a:ext cx="6759584" cy="366307"/>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7F5B19A5-13BD-35C2-E226-59392246E33B}"/>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47166"/>
          <a:stretch/>
        </p:blipFill>
        <p:spPr>
          <a:xfrm>
            <a:off x="1204653" y="2941174"/>
            <a:ext cx="6759597" cy="717963"/>
          </a:xfrm>
          <a:prstGeom prst="rect">
            <a:avLst/>
          </a:prstGeom>
        </p:spPr>
      </p:pic>
      <p:pic>
        <p:nvPicPr>
          <p:cNvPr id="21" name="Picture 20" descr="A screenshot of a computer program&#10;&#10;Description automatically generated">
            <a:extLst>
              <a:ext uri="{FF2B5EF4-FFF2-40B4-BE49-F238E27FC236}">
                <a16:creationId xmlns:a16="http://schemas.microsoft.com/office/drawing/2014/main" id="{2061C503-7EBA-6234-8DF8-F099740A1263}"/>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37124"/>
          <a:stretch/>
        </p:blipFill>
        <p:spPr>
          <a:xfrm>
            <a:off x="1204658" y="2931216"/>
            <a:ext cx="6759592" cy="1096480"/>
          </a:xfrm>
          <a:prstGeom prst="rect">
            <a:avLst/>
          </a:prstGeom>
        </p:spPr>
      </p:pic>
      <p:pic>
        <p:nvPicPr>
          <p:cNvPr id="22" name="Picture 21" descr="A screenshot of a computer program&#10;&#10;Description automatically generated">
            <a:extLst>
              <a:ext uri="{FF2B5EF4-FFF2-40B4-BE49-F238E27FC236}">
                <a16:creationId xmlns:a16="http://schemas.microsoft.com/office/drawing/2014/main" id="{AD09C290-8B4C-F2C7-9651-029AA9D0394A}"/>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25872"/>
          <a:stretch/>
        </p:blipFill>
        <p:spPr>
          <a:xfrm>
            <a:off x="1204659" y="2894335"/>
            <a:ext cx="6759590" cy="1520582"/>
          </a:xfrm>
          <a:prstGeom prst="rect">
            <a:avLst/>
          </a:prstGeom>
        </p:spPr>
      </p:pic>
      <p:pic>
        <p:nvPicPr>
          <p:cNvPr id="23" name="Picture 22" descr="A screenshot of a computer program&#10;&#10;Description automatically generated">
            <a:extLst>
              <a:ext uri="{FF2B5EF4-FFF2-40B4-BE49-F238E27FC236}">
                <a16:creationId xmlns:a16="http://schemas.microsoft.com/office/drawing/2014/main" id="{84B2DAB0-68C3-06C6-F41C-3EEBA0A8F4BE}"/>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49583" b="16392"/>
          <a:stretch/>
        </p:blipFill>
        <p:spPr>
          <a:xfrm>
            <a:off x="1204652" y="2894335"/>
            <a:ext cx="5108770" cy="1877937"/>
          </a:xfrm>
          <a:prstGeom prst="rect">
            <a:avLst/>
          </a:prstGeom>
        </p:spPr>
      </p:pic>
      <p:pic>
        <p:nvPicPr>
          <p:cNvPr id="24" name="Picture 23" descr="A screenshot of a computer program&#10;&#10;Description automatically generated">
            <a:extLst>
              <a:ext uri="{FF2B5EF4-FFF2-40B4-BE49-F238E27FC236}">
                <a16:creationId xmlns:a16="http://schemas.microsoft.com/office/drawing/2014/main" id="{319EC2EA-58D2-7BD9-286F-5C31A7198A55}"/>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63373" r="9532" b="16392"/>
          <a:stretch/>
        </p:blipFill>
        <p:spPr>
          <a:xfrm>
            <a:off x="1204651" y="4005190"/>
            <a:ext cx="9621674" cy="762734"/>
          </a:xfrm>
          <a:prstGeom prst="rect">
            <a:avLst/>
          </a:prstGeom>
        </p:spPr>
      </p:pic>
      <p:pic>
        <p:nvPicPr>
          <p:cNvPr id="25" name="Picture 24" descr="A screenshot of a computer program&#10;&#10;Description automatically generated">
            <a:extLst>
              <a:ext uri="{FF2B5EF4-FFF2-40B4-BE49-F238E27FC236}">
                <a16:creationId xmlns:a16="http://schemas.microsoft.com/office/drawing/2014/main" id="{63696C50-F1B9-4778-2E10-B36E3B8C9F53}"/>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54518" r="9532" b="16392"/>
          <a:stretch/>
        </p:blipFill>
        <p:spPr>
          <a:xfrm>
            <a:off x="1204651" y="3666952"/>
            <a:ext cx="9621676" cy="1096480"/>
          </a:xfrm>
          <a:prstGeom prst="rect">
            <a:avLst/>
          </a:prstGeom>
        </p:spPr>
      </p:pic>
      <p:pic>
        <p:nvPicPr>
          <p:cNvPr id="26" name="Picture 25" descr="A screenshot of a computer program&#10;&#10;Description automatically generated">
            <a:extLst>
              <a:ext uri="{FF2B5EF4-FFF2-40B4-BE49-F238E27FC236}">
                <a16:creationId xmlns:a16="http://schemas.microsoft.com/office/drawing/2014/main" id="{11EDC5CA-D494-12D7-78A2-AD05B6419BE7}"/>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44260" r="9532" b="16392"/>
          <a:stretch/>
        </p:blipFill>
        <p:spPr>
          <a:xfrm>
            <a:off x="1204650" y="3291945"/>
            <a:ext cx="9621676" cy="1483136"/>
          </a:xfrm>
          <a:prstGeom prst="rect">
            <a:avLst/>
          </a:prstGeom>
        </p:spPr>
      </p:pic>
      <p:pic>
        <p:nvPicPr>
          <p:cNvPr id="27" name="Picture 26" descr="A screenshot of a computer program&#10;&#10;Description automatically generated">
            <a:extLst>
              <a:ext uri="{FF2B5EF4-FFF2-40B4-BE49-F238E27FC236}">
                <a16:creationId xmlns:a16="http://schemas.microsoft.com/office/drawing/2014/main" id="{0CBEECF7-CC93-1D89-5A88-5E9878EDA9FE}"/>
              </a:ext>
            </a:extLst>
          </p:cNvPr>
          <p:cNvPicPr>
            <a:picLocks noChangeAspect="1"/>
          </p:cNvPicPr>
          <p:nvPr/>
        </p:nvPicPr>
        <p:blipFill rotWithShape="1">
          <a:blip r:embed="rId2">
            <a:extLst>
              <a:ext uri="{28A0092B-C50C-407E-A947-70E740481C1C}">
                <a14:useLocalDpi xmlns:a14="http://schemas.microsoft.com/office/drawing/2010/main" val="0"/>
              </a:ext>
            </a:extLst>
          </a:blip>
          <a:srcRect l="181" t="361" r="83" b="1317"/>
          <a:stretch/>
        </p:blipFill>
        <p:spPr>
          <a:xfrm>
            <a:off x="476844" y="1651299"/>
            <a:ext cx="11238311" cy="3706009"/>
          </a:xfrm>
          <a:prstGeom prst="rect">
            <a:avLst/>
          </a:prstGeom>
        </p:spPr>
      </p:pic>
      <p:sp>
        <p:nvSpPr>
          <p:cNvPr id="28" name="Title 27" hidden="1">
            <a:extLst>
              <a:ext uri="{FF2B5EF4-FFF2-40B4-BE49-F238E27FC236}">
                <a16:creationId xmlns:a16="http://schemas.microsoft.com/office/drawing/2014/main" id="{07F41F23-0B46-AD4F-63A9-272D93BBB53B}"/>
              </a:ext>
            </a:extLst>
          </p:cNvPr>
          <p:cNvSpPr>
            <a:spLocks noGrp="1"/>
          </p:cNvSpPr>
          <p:nvPr>
            <p:ph type="title"/>
          </p:nvPr>
        </p:nvSpPr>
        <p:spPr/>
        <p:txBody>
          <a:bodyPr/>
          <a:lstStyle/>
          <a:p>
            <a:endParaRPr lang="en-US" dirty="0"/>
          </a:p>
        </p:txBody>
      </p:sp>
      <p:sp>
        <p:nvSpPr>
          <p:cNvPr id="32" name="Content Placeholder 6" hidden="1">
            <a:extLst>
              <a:ext uri="{FF2B5EF4-FFF2-40B4-BE49-F238E27FC236}">
                <a16:creationId xmlns:a16="http://schemas.microsoft.com/office/drawing/2014/main" id="{F31912B9-9B10-2576-442F-6BC974C6E0BB}"/>
              </a:ext>
            </a:extLst>
          </p:cNvPr>
          <p:cNvSpPr>
            <a:spLocks noGrp="1"/>
          </p:cNvSpPr>
          <p:nvPr>
            <p:ph sz="quarter" idx="10"/>
          </p:nvPr>
        </p:nvSpPr>
        <p:spPr>
          <a:xfrm>
            <a:off x="10456863" y="974725"/>
            <a:ext cx="1768475" cy="500063"/>
          </a:xfrm>
          <a:solidFill>
            <a:srgbClr val="C00000"/>
          </a:solidFill>
        </p:spPr>
        <p:txBody>
          <a:bodyPr/>
          <a:lstStyle/>
          <a:p>
            <a:r>
              <a:rPr lang="en-US" dirty="0">
                <a:solidFill>
                  <a:schemeClr val="bg1"/>
                </a:solidFill>
              </a:rPr>
              <a:t>Recursion</a:t>
            </a:r>
          </a:p>
        </p:txBody>
      </p:sp>
      <p:sp>
        <p:nvSpPr>
          <p:cNvPr id="33" name="Title 4">
            <a:extLst>
              <a:ext uri="{FF2B5EF4-FFF2-40B4-BE49-F238E27FC236}">
                <a16:creationId xmlns:a16="http://schemas.microsoft.com/office/drawing/2014/main" id="{6A5488D2-FBF0-E3B7-3AA1-6A765AF8E35E}"/>
              </a:ext>
            </a:extLst>
          </p:cNvPr>
          <p:cNvSpPr txBox="1">
            <a:spLocks/>
          </p:cNvSpPr>
          <p:nvPr/>
        </p:nvSpPr>
        <p:spPr>
          <a:xfrm>
            <a:off x="950800" y="719200"/>
            <a:ext cx="102904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Medium" pitchFamily="2" charset="0"/>
                <a:ea typeface="Cormorant Garamond Medium" pitchFamily="2" charset="0"/>
                <a:cs typeface="Cormorant Garamond"/>
                <a:sym typeface="Cormorant Garamond"/>
              </a:defRPr>
            </a:lvl1pPr>
            <a:lvl2pPr marR="0" lvl="1"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2pPr>
            <a:lvl3pPr marR="0" lvl="2"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3pPr>
            <a:lvl4pPr marR="0" lvl="3"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4pPr>
            <a:lvl5pPr marR="0" lvl="4"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5pPr>
            <a:lvl6pPr marR="0" lvl="5"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6pPr>
            <a:lvl7pPr marR="0" lvl="6"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7pPr>
            <a:lvl8pPr marR="0" lvl="7"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8pPr>
            <a:lvl9pPr marR="0" lvl="8"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9pPr>
          </a:lstStyle>
          <a:p>
            <a:r>
              <a:rPr lang="en-US" dirty="0"/>
              <a:t>Walking through factorial</a:t>
            </a:r>
          </a:p>
        </p:txBody>
      </p:sp>
      <p:sp>
        <p:nvSpPr>
          <p:cNvPr id="34" name="Content Placeholder 6">
            <a:extLst>
              <a:ext uri="{FF2B5EF4-FFF2-40B4-BE49-F238E27FC236}">
                <a16:creationId xmlns:a16="http://schemas.microsoft.com/office/drawing/2014/main" id="{9EF76B45-2CE5-FAAB-D630-6B7029F13D3D}"/>
              </a:ext>
            </a:extLst>
          </p:cNvPr>
          <p:cNvSpPr txBox="1">
            <a:spLocks/>
          </p:cNvSpPr>
          <p:nvPr/>
        </p:nvSpPr>
        <p:spPr>
          <a:xfrm>
            <a:off x="10457573" y="975360"/>
            <a:ext cx="1767840" cy="499872"/>
          </a:xfrm>
          <a:prstGeom prst="roundRect">
            <a:avLst/>
          </a:prstGeom>
          <a:solidFill>
            <a:srgbClr val="C00000"/>
          </a:solidFill>
          <a:ln w="9525" cap="flat" cmpd="sng" algn="ctr">
            <a:solidFill>
              <a:srgbClr val="3A3A3A"/>
            </a:solidFill>
            <a:prstDash val="solid"/>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eaLnBrk="1" hangingPunct="1">
              <a:lnSpc>
                <a:spcPct val="115000"/>
              </a:lnSpc>
              <a:spcBef>
                <a:spcPts val="0"/>
              </a:spcBef>
              <a:spcAft>
                <a:spcPts val="0"/>
              </a:spcAft>
              <a:buClr>
                <a:schemeClr val="dk1"/>
              </a:buClr>
              <a:buSzPts val="1400"/>
              <a:buFont typeface="Catamaran"/>
              <a:buNone/>
              <a:defRPr sz="1867" b="0" i="0" u="none" strike="noStrike" cap="none">
                <a:solidFill>
                  <a:schemeClr val="dk1"/>
                </a:solidFill>
                <a:latin typeface="+mj-lt"/>
                <a:ea typeface="Catamaran"/>
                <a:cs typeface="Catamaran"/>
                <a:sym typeface="Catamaran"/>
              </a:defRPr>
            </a:lvl1pPr>
            <a:lvl2pPr marL="914400" marR="0" lvl="1"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2pPr>
            <a:lvl3pPr marL="1371600" marR="0" lvl="2"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3pPr>
            <a:lvl4pPr marL="1828800" marR="0" lvl="3"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4pPr>
            <a:lvl5pPr marL="2286000" marR="0" lvl="4"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5pPr>
            <a:lvl6pPr marL="2743200" marR="0" lvl="5"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6pPr>
            <a:lvl7pPr marL="3200400" marR="0" lvl="6"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7pPr>
            <a:lvl8pPr marL="3657600" marR="0" lvl="7"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8pPr>
            <a:lvl9pPr marL="4114800" marR="0" lvl="8" indent="-317500" algn="l" rtl="0" eaLnBrk="1" hangingPunct="1">
              <a:lnSpc>
                <a:spcPct val="115000"/>
              </a:lnSpc>
              <a:spcBef>
                <a:spcPts val="1600"/>
              </a:spcBef>
              <a:spcAft>
                <a:spcPts val="160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9pPr>
          </a:lstStyle>
          <a:p>
            <a:r>
              <a:rPr lang="en-US">
                <a:solidFill>
                  <a:schemeClr val="bg1"/>
                </a:solidFill>
              </a:rPr>
              <a:t>Recursion</a:t>
            </a:r>
            <a:endParaRPr lang="en-US" dirty="0">
              <a:solidFill>
                <a:schemeClr val="bg1"/>
              </a:solidFill>
            </a:endParaRPr>
          </a:p>
        </p:txBody>
      </p:sp>
    </p:spTree>
    <p:extLst>
      <p:ext uri="{BB962C8B-B14F-4D97-AF65-F5344CB8AC3E}">
        <p14:creationId xmlns:p14="http://schemas.microsoft.com/office/powerpoint/2010/main" val="21128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Key parts of recursive functions</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
        <p:nvSpPr>
          <p:cNvPr id="3" name="Text Placeholder 2">
            <a:extLst>
              <a:ext uri="{FF2B5EF4-FFF2-40B4-BE49-F238E27FC236}">
                <a16:creationId xmlns:a16="http://schemas.microsoft.com/office/drawing/2014/main" id="{911CDC4A-80ED-1B45-AF49-1D3DC6C2B3CA}"/>
              </a:ext>
            </a:extLst>
          </p:cNvPr>
          <p:cNvSpPr>
            <a:spLocks noGrp="1"/>
          </p:cNvSpPr>
          <p:nvPr>
            <p:ph type="body" idx="1"/>
          </p:nvPr>
        </p:nvSpPr>
        <p:spPr>
          <a:xfrm>
            <a:off x="8733453" y="1731391"/>
            <a:ext cx="2468512" cy="4392347"/>
          </a:xfrm>
        </p:spPr>
        <p:txBody>
          <a:bodyPr/>
          <a:lstStyle/>
          <a:p>
            <a:r>
              <a:rPr lang="en-US" sz="2400" b="1" dirty="0"/>
              <a:t>BASE CASE: something to stop recursing forever!</a:t>
            </a:r>
          </a:p>
          <a:p>
            <a:endParaRPr lang="en-US" sz="2400" b="1" dirty="0"/>
          </a:p>
          <a:p>
            <a:endParaRPr lang="en-US" sz="2400" b="1" dirty="0"/>
          </a:p>
          <a:p>
            <a:r>
              <a:rPr lang="en-US" sz="2400" b="1" dirty="0"/>
              <a:t>Recursive part: something to recurse sometimes!</a:t>
            </a:r>
          </a:p>
        </p:txBody>
      </p:sp>
      <p:pic>
        <p:nvPicPr>
          <p:cNvPr id="8" name="Picture 7" descr="A screen shot of a computer&#10;&#10;Description automatically generated">
            <a:extLst>
              <a:ext uri="{FF2B5EF4-FFF2-40B4-BE49-F238E27FC236}">
                <a16:creationId xmlns:a16="http://schemas.microsoft.com/office/drawing/2014/main" id="{8C350A95-4258-6A6C-EECE-03F1A08E9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338" y="1604052"/>
            <a:ext cx="7431407" cy="4519686"/>
          </a:xfrm>
          <a:prstGeom prst="rect">
            <a:avLst/>
          </a:prstGeom>
        </p:spPr>
      </p:pic>
      <p:sp>
        <p:nvSpPr>
          <p:cNvPr id="2" name="Right Brace 1">
            <a:extLst>
              <a:ext uri="{FF2B5EF4-FFF2-40B4-BE49-F238E27FC236}">
                <a16:creationId xmlns:a16="http://schemas.microsoft.com/office/drawing/2014/main" id="{711F2D0E-7C42-95C6-97A1-9F5F07E37B96}"/>
              </a:ext>
            </a:extLst>
          </p:cNvPr>
          <p:cNvSpPr/>
          <p:nvPr/>
        </p:nvSpPr>
        <p:spPr>
          <a:xfrm>
            <a:off x="5643418" y="3429000"/>
            <a:ext cx="498764" cy="962891"/>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00AC472-5A20-F3B9-A0BA-8930E8ED7F40}"/>
              </a:ext>
            </a:extLst>
          </p:cNvPr>
          <p:cNvCxnSpPr>
            <a:cxnSpLocks/>
            <a:stCxn id="2" idx="1"/>
          </p:cNvCxnSpPr>
          <p:nvPr/>
        </p:nvCxnSpPr>
        <p:spPr>
          <a:xfrm flipV="1">
            <a:off x="6142182" y="2650808"/>
            <a:ext cx="2692400" cy="125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AFC4D749-DF91-6FEE-0BAD-B0E0F0540352}"/>
              </a:ext>
            </a:extLst>
          </p:cNvPr>
          <p:cNvSpPr/>
          <p:nvPr/>
        </p:nvSpPr>
        <p:spPr>
          <a:xfrm rot="5400000">
            <a:off x="5932054" y="3860385"/>
            <a:ext cx="498764" cy="269239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C72E51A-7E27-D60C-4B21-DF37AA76A59C}"/>
              </a:ext>
            </a:extLst>
          </p:cNvPr>
          <p:cNvCxnSpPr>
            <a:cxnSpLocks/>
            <a:stCxn id="11" idx="1"/>
          </p:cNvCxnSpPr>
          <p:nvPr/>
        </p:nvCxnSpPr>
        <p:spPr>
          <a:xfrm flipV="1">
            <a:off x="6181436" y="5078454"/>
            <a:ext cx="2722419" cy="377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601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3B88EC-F9A0-F995-3457-FE3AC151F425}"/>
              </a:ext>
            </a:extLst>
          </p:cNvPr>
          <p:cNvSpPr>
            <a:spLocks noGrp="1"/>
          </p:cNvSpPr>
          <p:nvPr>
            <p:ph type="title"/>
          </p:nvPr>
        </p:nvSpPr>
        <p:spPr/>
        <p:txBody>
          <a:bodyPr/>
          <a:lstStyle/>
          <a:p>
            <a:r>
              <a:rPr lang="en-US" dirty="0"/>
              <a:t>Depth-First Search</a:t>
            </a:r>
          </a:p>
        </p:txBody>
      </p:sp>
      <p:sp>
        <p:nvSpPr>
          <p:cNvPr id="7" name="Content Placeholder 6">
            <a:extLst>
              <a:ext uri="{FF2B5EF4-FFF2-40B4-BE49-F238E27FC236}">
                <a16:creationId xmlns:a16="http://schemas.microsoft.com/office/drawing/2014/main" id="{2410D53D-D237-8515-3A6C-501056D45D38}"/>
              </a:ext>
            </a:extLst>
          </p:cNvPr>
          <p:cNvSpPr txBox="1">
            <a:spLocks noGrp="1"/>
          </p:cNvSpPr>
          <p:nvPr>
            <p:ph sz="quarter" idx="10"/>
          </p:nvPr>
        </p:nvSpPr>
        <p:spPr>
          <a:xfrm>
            <a:off x="10456863" y="974725"/>
            <a:ext cx="1768475" cy="500063"/>
          </a:xfrm>
          <a:prstGeom prst="roundRect">
            <a:avLst/>
          </a:prstGeom>
          <a:solidFill>
            <a:srgbClr val="C00000"/>
          </a:solidFill>
          <a:ln w="9525" cap="flat" cmpd="sng" algn="ctr">
            <a:solidFill>
              <a:srgbClr val="3A3A3A"/>
            </a:solidFill>
            <a:prstDash val="solid"/>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eaLnBrk="1" hangingPunct="1">
              <a:lnSpc>
                <a:spcPct val="115000"/>
              </a:lnSpc>
              <a:spcBef>
                <a:spcPts val="0"/>
              </a:spcBef>
              <a:spcAft>
                <a:spcPts val="0"/>
              </a:spcAft>
              <a:buClr>
                <a:schemeClr val="dk1"/>
              </a:buClr>
              <a:buSzPts val="1400"/>
              <a:buFont typeface="Catamaran"/>
              <a:buNone/>
              <a:defRPr sz="1867" b="0" i="0" u="none" strike="noStrike" cap="none">
                <a:solidFill>
                  <a:schemeClr val="dk1"/>
                </a:solidFill>
                <a:latin typeface="+mj-lt"/>
                <a:ea typeface="Catamaran"/>
                <a:cs typeface="Catamaran"/>
                <a:sym typeface="Catamaran"/>
              </a:defRPr>
            </a:lvl1pPr>
            <a:lvl2pPr marL="914400" marR="0" lvl="1"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2pPr>
            <a:lvl3pPr marL="1371600" marR="0" lvl="2"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3pPr>
            <a:lvl4pPr marL="1828800" marR="0" lvl="3"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4pPr>
            <a:lvl5pPr marL="2286000" marR="0" lvl="4"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5pPr>
            <a:lvl6pPr marL="2743200" marR="0" lvl="5"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6pPr>
            <a:lvl7pPr marL="3200400" marR="0" lvl="6"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7pPr>
            <a:lvl8pPr marL="3657600" marR="0" lvl="7"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8pPr>
            <a:lvl9pPr marL="4114800" marR="0" lvl="8" indent="-317500" algn="l" rtl="0" eaLnBrk="1" hangingPunct="1">
              <a:lnSpc>
                <a:spcPct val="115000"/>
              </a:lnSpc>
              <a:spcBef>
                <a:spcPts val="1600"/>
              </a:spcBef>
              <a:spcAft>
                <a:spcPts val="160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9pPr>
          </a:lstStyle>
          <a:p>
            <a:r>
              <a:rPr lang="en-US">
                <a:solidFill>
                  <a:schemeClr val="bg1"/>
                </a:solidFill>
              </a:rPr>
              <a:t>Recursion</a:t>
            </a:r>
            <a:endParaRPr lang="en-US" dirty="0">
              <a:solidFill>
                <a:schemeClr val="bg1"/>
              </a:solidFill>
            </a:endParaRPr>
          </a:p>
        </p:txBody>
      </p:sp>
      <p:sp>
        <p:nvSpPr>
          <p:cNvPr id="9" name="Oval 8">
            <a:extLst>
              <a:ext uri="{FF2B5EF4-FFF2-40B4-BE49-F238E27FC236}">
                <a16:creationId xmlns:a16="http://schemas.microsoft.com/office/drawing/2014/main" id="{2B8D021C-4DF1-2DDB-30BF-FFF384848F57}"/>
              </a:ext>
            </a:extLst>
          </p:cNvPr>
          <p:cNvSpPr/>
          <p:nvPr/>
        </p:nvSpPr>
        <p:spPr>
          <a:xfrm>
            <a:off x="3650099" y="2877670"/>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7</a:t>
            </a:r>
          </a:p>
        </p:txBody>
      </p:sp>
      <p:sp>
        <p:nvSpPr>
          <p:cNvPr id="10" name="Oval 9">
            <a:extLst>
              <a:ext uri="{FF2B5EF4-FFF2-40B4-BE49-F238E27FC236}">
                <a16:creationId xmlns:a16="http://schemas.microsoft.com/office/drawing/2014/main" id="{586E5F62-BC2C-905E-2C04-892F510F8242}"/>
              </a:ext>
            </a:extLst>
          </p:cNvPr>
          <p:cNvSpPr/>
          <p:nvPr/>
        </p:nvSpPr>
        <p:spPr>
          <a:xfrm>
            <a:off x="7035176" y="2877670"/>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9</a:t>
            </a:r>
          </a:p>
        </p:txBody>
      </p:sp>
      <p:sp>
        <p:nvSpPr>
          <p:cNvPr id="11" name="Oval 10">
            <a:extLst>
              <a:ext uri="{FF2B5EF4-FFF2-40B4-BE49-F238E27FC236}">
                <a16:creationId xmlns:a16="http://schemas.microsoft.com/office/drawing/2014/main" id="{0132513B-E06C-13CA-9B72-6586A8179688}"/>
              </a:ext>
            </a:extLst>
          </p:cNvPr>
          <p:cNvSpPr/>
          <p:nvPr/>
        </p:nvSpPr>
        <p:spPr>
          <a:xfrm>
            <a:off x="2615576" y="4197274"/>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12" name="Oval 11">
            <a:extLst>
              <a:ext uri="{FF2B5EF4-FFF2-40B4-BE49-F238E27FC236}">
                <a16:creationId xmlns:a16="http://schemas.microsoft.com/office/drawing/2014/main" id="{81A451DE-5BA9-CBA1-D6B7-093B2BBA1E9C}"/>
              </a:ext>
            </a:extLst>
          </p:cNvPr>
          <p:cNvSpPr/>
          <p:nvPr/>
        </p:nvSpPr>
        <p:spPr>
          <a:xfrm>
            <a:off x="6096000" y="4197273"/>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13" name="Oval 12">
            <a:extLst>
              <a:ext uri="{FF2B5EF4-FFF2-40B4-BE49-F238E27FC236}">
                <a16:creationId xmlns:a16="http://schemas.microsoft.com/office/drawing/2014/main" id="{B2BAA2FB-D050-5754-A345-6C717E0D7A33}"/>
              </a:ext>
            </a:extLst>
          </p:cNvPr>
          <p:cNvSpPr/>
          <p:nvPr/>
        </p:nvSpPr>
        <p:spPr>
          <a:xfrm>
            <a:off x="8032050" y="4197274"/>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8</a:t>
            </a:r>
          </a:p>
        </p:txBody>
      </p:sp>
      <p:sp>
        <p:nvSpPr>
          <p:cNvPr id="4" name="Oval 3">
            <a:extLst>
              <a:ext uri="{FF2B5EF4-FFF2-40B4-BE49-F238E27FC236}">
                <a16:creationId xmlns:a16="http://schemas.microsoft.com/office/drawing/2014/main" id="{088510AE-AFD0-0F5D-86A9-406C70BFB470}"/>
              </a:ext>
            </a:extLst>
          </p:cNvPr>
          <p:cNvSpPr/>
          <p:nvPr/>
        </p:nvSpPr>
        <p:spPr>
          <a:xfrm>
            <a:off x="5309816" y="1558067"/>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5" name="Oval 4">
            <a:extLst>
              <a:ext uri="{FF2B5EF4-FFF2-40B4-BE49-F238E27FC236}">
                <a16:creationId xmlns:a16="http://schemas.microsoft.com/office/drawing/2014/main" id="{D20E0AD5-E88E-BECD-76A4-910F2077221B}"/>
              </a:ext>
            </a:extLst>
          </p:cNvPr>
          <p:cNvSpPr/>
          <p:nvPr/>
        </p:nvSpPr>
        <p:spPr>
          <a:xfrm>
            <a:off x="4546735" y="4197272"/>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0</a:t>
            </a:r>
          </a:p>
        </p:txBody>
      </p:sp>
      <p:cxnSp>
        <p:nvCxnSpPr>
          <p:cNvPr id="8" name="Straight Arrow Connector 7">
            <a:extLst>
              <a:ext uri="{FF2B5EF4-FFF2-40B4-BE49-F238E27FC236}">
                <a16:creationId xmlns:a16="http://schemas.microsoft.com/office/drawing/2014/main" id="{80EDD9A6-7409-FB99-9EF6-0CC5F8EF52FA}"/>
              </a:ext>
            </a:extLst>
          </p:cNvPr>
          <p:cNvCxnSpPr>
            <a:cxnSpLocks/>
            <a:stCxn id="4" idx="3"/>
            <a:endCxn id="9" idx="7"/>
          </p:cNvCxnSpPr>
          <p:nvPr/>
        </p:nvCxnSpPr>
        <p:spPr>
          <a:xfrm flipH="1">
            <a:off x="4591277" y="2499245"/>
            <a:ext cx="880020" cy="53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461561-E9BB-5527-E803-66998278EC49}"/>
              </a:ext>
            </a:extLst>
          </p:cNvPr>
          <p:cNvCxnSpPr>
            <a:cxnSpLocks/>
            <a:stCxn id="9" idx="3"/>
            <a:endCxn id="11" idx="7"/>
          </p:cNvCxnSpPr>
          <p:nvPr/>
        </p:nvCxnSpPr>
        <p:spPr>
          <a:xfrm flipH="1">
            <a:off x="3556754" y="3818848"/>
            <a:ext cx="254826" cy="539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FC514C-11E9-3D18-CE9B-88D27CE23558}"/>
              </a:ext>
            </a:extLst>
          </p:cNvPr>
          <p:cNvCxnSpPr>
            <a:cxnSpLocks/>
            <a:stCxn id="10" idx="3"/>
            <a:endCxn id="12" idx="7"/>
          </p:cNvCxnSpPr>
          <p:nvPr/>
        </p:nvCxnSpPr>
        <p:spPr>
          <a:xfrm flipH="1">
            <a:off x="7037178" y="3818848"/>
            <a:ext cx="159479" cy="53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E590FB-A1FC-7954-E314-380DCAF569B6}"/>
              </a:ext>
            </a:extLst>
          </p:cNvPr>
          <p:cNvCxnSpPr>
            <a:cxnSpLocks/>
            <a:stCxn id="4" idx="5"/>
            <a:endCxn id="10" idx="1"/>
          </p:cNvCxnSpPr>
          <p:nvPr/>
        </p:nvCxnSpPr>
        <p:spPr>
          <a:xfrm>
            <a:off x="6250994" y="2499245"/>
            <a:ext cx="945663" cy="53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AA0D8D-3983-A717-9B25-81A713B096A7}"/>
              </a:ext>
            </a:extLst>
          </p:cNvPr>
          <p:cNvCxnSpPr>
            <a:cxnSpLocks/>
            <a:stCxn id="9" idx="5"/>
            <a:endCxn id="5" idx="1"/>
          </p:cNvCxnSpPr>
          <p:nvPr/>
        </p:nvCxnSpPr>
        <p:spPr>
          <a:xfrm>
            <a:off x="4591277" y="3818848"/>
            <a:ext cx="116939" cy="5399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A78EAB-BA32-B4C2-61E3-8245E6C8A7F5}"/>
              </a:ext>
            </a:extLst>
          </p:cNvPr>
          <p:cNvCxnSpPr>
            <a:cxnSpLocks/>
            <a:stCxn id="10" idx="5"/>
            <a:endCxn id="13" idx="1"/>
          </p:cNvCxnSpPr>
          <p:nvPr/>
        </p:nvCxnSpPr>
        <p:spPr>
          <a:xfrm>
            <a:off x="7976354" y="3818848"/>
            <a:ext cx="217177" cy="539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A70F2AB-F3D0-DC3B-28F7-8ADACCE8083E}"/>
              </a:ext>
            </a:extLst>
          </p:cNvPr>
          <p:cNvSpPr txBox="1"/>
          <p:nvPr/>
        </p:nvSpPr>
        <p:spPr>
          <a:xfrm>
            <a:off x="1177426" y="1567166"/>
            <a:ext cx="1948873" cy="3108543"/>
          </a:xfrm>
          <a:prstGeom prst="rect">
            <a:avLst/>
          </a:prstGeom>
          <a:noFill/>
        </p:spPr>
        <p:txBody>
          <a:bodyPr wrap="square" rtlCol="0">
            <a:spAutoFit/>
          </a:bodyPr>
          <a:lstStyle/>
          <a:p>
            <a:r>
              <a:rPr lang="en-US" sz="2800" dirty="0">
                <a:latin typeface="Catamaran" panose="020B0604020202020204"/>
              </a:rPr>
              <a:t>Let’s imagine we wanted to check if the number 4 was in this tree…</a:t>
            </a:r>
          </a:p>
        </p:txBody>
      </p:sp>
    </p:spTree>
    <p:extLst>
      <p:ext uri="{BB962C8B-B14F-4D97-AF65-F5344CB8AC3E}">
        <p14:creationId xmlns:p14="http://schemas.microsoft.com/office/powerpoint/2010/main" val="41024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
                                        </p:tgtEl>
                                        <p:attrNameLst>
                                          <p:attrName>fillcolor</p:attrName>
                                        </p:attrNameLst>
                                      </p:cBhvr>
                                      <p:to>
                                        <a:srgbClr val="00B050"/>
                                      </p:to>
                                    </p:animClr>
                                    <p:set>
                                      <p:cBhvr>
                                        <p:cTn id="7" dur="500" fill="hold"/>
                                        <p:tgtEl>
                                          <p:spTgt spid="12"/>
                                        </p:tgtEl>
                                        <p:attrNameLst>
                                          <p:attrName>fill.type</p:attrName>
                                        </p:attrNameLst>
                                      </p:cBhvr>
                                      <p:to>
                                        <p:strVal val="solid"/>
                                      </p:to>
                                    </p:set>
                                    <p:set>
                                      <p:cBhvr>
                                        <p:cTn id="8" dur="500" fill="hold"/>
                                        <p:tgtEl>
                                          <p:spTgt spid="1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1"/>
                                        </p:tgtEl>
                                        <p:attrNameLst>
                                          <p:attrName>fillcolor</p:attrName>
                                        </p:attrNameLst>
                                      </p:cBhvr>
                                      <p:to>
                                        <a:srgbClr val="00B050"/>
                                      </p:to>
                                    </p:animClr>
                                    <p:set>
                                      <p:cBhvr>
                                        <p:cTn id="11" dur="500" fill="hold"/>
                                        <p:tgtEl>
                                          <p:spTgt spid="11"/>
                                        </p:tgtEl>
                                        <p:attrNameLst>
                                          <p:attrName>fill.type</p:attrName>
                                        </p:attrNameLst>
                                      </p:cBhvr>
                                      <p:to>
                                        <p:strVal val="solid"/>
                                      </p:to>
                                    </p:set>
                                    <p:set>
                                      <p:cBhvr>
                                        <p:cTn id="12"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60000" y="1621003"/>
            <a:ext cx="3420722" cy="4555200"/>
          </a:xfrm>
        </p:spPr>
        <p:txBody>
          <a:bodyPr/>
          <a:lstStyle/>
          <a:p>
            <a:r>
              <a:rPr lang="en-US" sz="3600" dirty="0"/>
              <a:t>Is this a good way of representing the previous problem? Discuss!</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Quiz!</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pic>
        <p:nvPicPr>
          <p:cNvPr id="2" name="Picture 1" descr="A screen shot of a computer&#10;&#10;Description automatically generated">
            <a:extLst>
              <a:ext uri="{FF2B5EF4-FFF2-40B4-BE49-F238E27FC236}">
                <a16:creationId xmlns:a16="http://schemas.microsoft.com/office/drawing/2014/main" id="{5ED93904-DA68-31DB-DD18-D4FE53063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75" y="1656747"/>
            <a:ext cx="6017180" cy="4291498"/>
          </a:xfrm>
          <a:prstGeom prst="rect">
            <a:avLst/>
          </a:prstGeom>
        </p:spPr>
      </p:pic>
    </p:spTree>
    <p:extLst>
      <p:ext uri="{BB962C8B-B14F-4D97-AF65-F5344CB8AC3E}">
        <p14:creationId xmlns:p14="http://schemas.microsoft.com/office/powerpoint/2010/main" val="112299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50800" y="1518366"/>
            <a:ext cx="3420722" cy="4555200"/>
          </a:xfrm>
        </p:spPr>
        <p:txBody>
          <a:bodyPr/>
          <a:lstStyle/>
          <a:p>
            <a:r>
              <a:rPr lang="en-US" sz="3600" dirty="0"/>
              <a:t>We can’t store structs within structs! But we can store address to other structs to allow us to link them together!</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Pointers!</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pic>
        <p:nvPicPr>
          <p:cNvPr id="4" name="Picture 3" descr="A screen shot of a computer code&#10;&#10;Description automatically generated">
            <a:extLst>
              <a:ext uri="{FF2B5EF4-FFF2-40B4-BE49-F238E27FC236}">
                <a16:creationId xmlns:a16="http://schemas.microsoft.com/office/drawing/2014/main" id="{C2DF6D82-BE69-3E3C-0D30-E94CF7DB5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440" y="1740159"/>
            <a:ext cx="6139024" cy="4250094"/>
          </a:xfrm>
          <a:prstGeom prst="rect">
            <a:avLst/>
          </a:prstGeom>
          <a:ln>
            <a:solidFill>
              <a:srgbClr val="96A2AB"/>
            </a:solidFill>
          </a:ln>
        </p:spPr>
      </p:pic>
    </p:spTree>
    <p:extLst>
      <p:ext uri="{BB962C8B-B14F-4D97-AF65-F5344CB8AC3E}">
        <p14:creationId xmlns:p14="http://schemas.microsoft.com/office/powerpoint/2010/main" val="2315126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err="1"/>
              <a:t>tree_search.c</a:t>
            </a:r>
            <a:endParaRPr lang="en-US" dirty="0"/>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type="subTitle" idx="1"/>
          </p:nvPr>
        </p:nvSpPr>
        <p:spPr>
          <a:solidFill>
            <a:srgbClr val="C00000"/>
          </a:solidFill>
        </p:spPr>
        <p:txBody>
          <a:bodyPr/>
          <a:lstStyle/>
          <a:p>
            <a:r>
              <a:rPr lang="en-US" dirty="0">
                <a:solidFill>
                  <a:schemeClr val="bg1"/>
                </a:solidFill>
              </a:rPr>
              <a:t>Recursion, pointers &amp; structs demo!</a:t>
            </a:r>
          </a:p>
        </p:txBody>
      </p:sp>
    </p:spTree>
    <p:extLst>
      <p:ext uri="{BB962C8B-B14F-4D97-AF65-F5344CB8AC3E}">
        <p14:creationId xmlns:p14="http://schemas.microsoft.com/office/powerpoint/2010/main" val="3688479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50799" y="1518366"/>
            <a:ext cx="10026665" cy="4555200"/>
          </a:xfrm>
        </p:spPr>
        <p:txBody>
          <a:bodyPr/>
          <a:lstStyle/>
          <a:p>
            <a:pPr marL="774695" indent="-571500">
              <a:spcAft>
                <a:spcPts val="1200"/>
              </a:spcAft>
              <a:buFont typeface="Arial" panose="020B0604020202020204" pitchFamily="34" charset="0"/>
              <a:buChar char="•"/>
            </a:pPr>
            <a:r>
              <a:rPr lang="en-US" sz="3600" dirty="0"/>
              <a:t>Where were the base cases in my functions?</a:t>
            </a:r>
          </a:p>
          <a:p>
            <a:pPr marL="774695" indent="-571500">
              <a:spcAft>
                <a:spcPts val="1200"/>
              </a:spcAft>
              <a:buFont typeface="Arial" panose="020B0604020202020204" pitchFamily="34" charset="0"/>
              <a:buChar char="•"/>
            </a:pPr>
            <a:r>
              <a:rPr lang="en-US" sz="3600" dirty="0"/>
              <a:t>Was there a pattern? Did base cases come first? Last? Doesn’t matter?</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Things to think about from </a:t>
            </a:r>
            <a:r>
              <a:rPr lang="en-US" dirty="0" err="1"/>
              <a:t>tree_search.c</a:t>
            </a:r>
            <a:endParaRPr lang="en-US" dirty="0"/>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Tree>
    <p:extLst>
      <p:ext uri="{BB962C8B-B14F-4D97-AF65-F5344CB8AC3E}">
        <p14:creationId xmlns:p14="http://schemas.microsoft.com/office/powerpoint/2010/main" val="328445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090EAD-DE76-D600-046D-80FCD429DF7D}"/>
              </a:ext>
            </a:extLst>
          </p:cNvPr>
          <p:cNvSpPr>
            <a:spLocks noGrp="1"/>
          </p:cNvSpPr>
          <p:nvPr>
            <p:ph type="title"/>
          </p:nvPr>
        </p:nvSpPr>
        <p:spPr/>
        <p:txBody>
          <a:bodyPr/>
          <a:lstStyle/>
          <a:p>
            <a:r>
              <a:rPr lang="en-US" sz="4000" dirty="0"/>
              <a:t>Today’s plan</a:t>
            </a:r>
          </a:p>
        </p:txBody>
      </p:sp>
      <p:sp>
        <p:nvSpPr>
          <p:cNvPr id="7" name="Title 6">
            <a:extLst>
              <a:ext uri="{FF2B5EF4-FFF2-40B4-BE49-F238E27FC236}">
                <a16:creationId xmlns:a16="http://schemas.microsoft.com/office/drawing/2014/main" id="{1C4BC4A6-2030-8EE4-3971-E28BBA10DE65}"/>
              </a:ext>
            </a:extLst>
          </p:cNvPr>
          <p:cNvSpPr>
            <a:spLocks noGrp="1"/>
          </p:cNvSpPr>
          <p:nvPr>
            <p:ph type="title" idx="2"/>
          </p:nvPr>
        </p:nvSpPr>
        <p:spPr>
          <a:xfrm>
            <a:off x="2272228" y="2243800"/>
            <a:ext cx="3450000" cy="703600"/>
          </a:xfrm>
        </p:spPr>
        <p:txBody>
          <a:bodyPr/>
          <a:lstStyle/>
          <a:p>
            <a:r>
              <a:rPr lang="en-US" sz="4000" dirty="0"/>
              <a:t>Structs</a:t>
            </a:r>
          </a:p>
        </p:txBody>
      </p:sp>
      <p:sp>
        <p:nvSpPr>
          <p:cNvPr id="6" name="Subtitle 5">
            <a:extLst>
              <a:ext uri="{FF2B5EF4-FFF2-40B4-BE49-F238E27FC236}">
                <a16:creationId xmlns:a16="http://schemas.microsoft.com/office/drawing/2014/main" id="{50EDF345-173B-F114-E94B-367A18B758E5}"/>
              </a:ext>
            </a:extLst>
          </p:cNvPr>
          <p:cNvSpPr>
            <a:spLocks noGrp="1"/>
          </p:cNvSpPr>
          <p:nvPr>
            <p:ph type="subTitle" idx="1"/>
          </p:nvPr>
        </p:nvSpPr>
        <p:spPr>
          <a:xfrm>
            <a:off x="2272228" y="2924233"/>
            <a:ext cx="2790000" cy="646400"/>
          </a:xfrm>
        </p:spPr>
        <p:txBody>
          <a:bodyPr/>
          <a:lstStyle/>
          <a:p>
            <a:r>
              <a:rPr lang="en-US" sz="2400" dirty="0"/>
              <a:t>Organizing data!</a:t>
            </a:r>
          </a:p>
        </p:txBody>
      </p:sp>
      <p:sp>
        <p:nvSpPr>
          <p:cNvPr id="8" name="Title 7">
            <a:extLst>
              <a:ext uri="{FF2B5EF4-FFF2-40B4-BE49-F238E27FC236}">
                <a16:creationId xmlns:a16="http://schemas.microsoft.com/office/drawing/2014/main" id="{AC6DF738-000B-90A8-C607-A197978E8EBF}"/>
              </a:ext>
            </a:extLst>
          </p:cNvPr>
          <p:cNvSpPr>
            <a:spLocks noGrp="1"/>
          </p:cNvSpPr>
          <p:nvPr>
            <p:ph type="title" idx="3"/>
          </p:nvPr>
        </p:nvSpPr>
        <p:spPr>
          <a:xfrm>
            <a:off x="7735620" y="2243800"/>
            <a:ext cx="3391133" cy="703600"/>
          </a:xfrm>
        </p:spPr>
        <p:txBody>
          <a:bodyPr/>
          <a:lstStyle/>
          <a:p>
            <a:r>
              <a:rPr lang="en-US" sz="4000" dirty="0"/>
              <a:t>Recursion</a:t>
            </a:r>
          </a:p>
        </p:txBody>
      </p:sp>
      <p:sp>
        <p:nvSpPr>
          <p:cNvPr id="9" name="Subtitle 8">
            <a:extLst>
              <a:ext uri="{FF2B5EF4-FFF2-40B4-BE49-F238E27FC236}">
                <a16:creationId xmlns:a16="http://schemas.microsoft.com/office/drawing/2014/main" id="{DECDC5B8-D09B-A336-2F2F-A6480C8957C1}"/>
              </a:ext>
            </a:extLst>
          </p:cNvPr>
          <p:cNvSpPr>
            <a:spLocks noGrp="1"/>
          </p:cNvSpPr>
          <p:nvPr>
            <p:ph type="subTitle" idx="4"/>
          </p:nvPr>
        </p:nvSpPr>
        <p:spPr>
          <a:xfrm>
            <a:off x="7735620" y="2879132"/>
            <a:ext cx="3391130" cy="646400"/>
          </a:xfrm>
        </p:spPr>
        <p:txBody>
          <a:bodyPr/>
          <a:lstStyle/>
          <a:p>
            <a:r>
              <a:rPr lang="en-US" sz="2400" dirty="0" err="1"/>
              <a:t>Spooooky</a:t>
            </a:r>
            <a:r>
              <a:rPr lang="en-US" sz="2400" dirty="0"/>
              <a:t>…</a:t>
            </a:r>
          </a:p>
        </p:txBody>
      </p:sp>
      <p:sp>
        <p:nvSpPr>
          <p:cNvPr id="10" name="Title 9">
            <a:extLst>
              <a:ext uri="{FF2B5EF4-FFF2-40B4-BE49-F238E27FC236}">
                <a16:creationId xmlns:a16="http://schemas.microsoft.com/office/drawing/2014/main" id="{BED835D1-E1F9-710B-1B23-BEAE1A87414B}"/>
              </a:ext>
            </a:extLst>
          </p:cNvPr>
          <p:cNvSpPr>
            <a:spLocks noGrp="1"/>
          </p:cNvSpPr>
          <p:nvPr>
            <p:ph type="title" idx="5"/>
          </p:nvPr>
        </p:nvSpPr>
        <p:spPr>
          <a:xfrm>
            <a:off x="2272227" y="4295767"/>
            <a:ext cx="3965285" cy="703600"/>
          </a:xfrm>
        </p:spPr>
        <p:txBody>
          <a:bodyPr/>
          <a:lstStyle/>
          <a:p>
            <a:r>
              <a:rPr lang="en-US" sz="4000" dirty="0"/>
              <a:t>Sorting Algorithms</a:t>
            </a:r>
          </a:p>
        </p:txBody>
      </p:sp>
      <p:sp>
        <p:nvSpPr>
          <p:cNvPr id="11" name="Subtitle 10">
            <a:extLst>
              <a:ext uri="{FF2B5EF4-FFF2-40B4-BE49-F238E27FC236}">
                <a16:creationId xmlns:a16="http://schemas.microsoft.com/office/drawing/2014/main" id="{AE7EB55C-0750-E2DD-8910-220E45EFCDE6}"/>
              </a:ext>
            </a:extLst>
          </p:cNvPr>
          <p:cNvSpPr>
            <a:spLocks noGrp="1"/>
          </p:cNvSpPr>
          <p:nvPr>
            <p:ph type="subTitle" idx="6"/>
          </p:nvPr>
        </p:nvSpPr>
        <p:spPr>
          <a:xfrm>
            <a:off x="2272228" y="5078101"/>
            <a:ext cx="2790000" cy="646400"/>
          </a:xfrm>
        </p:spPr>
        <p:txBody>
          <a:bodyPr/>
          <a:lstStyle/>
          <a:p>
            <a:r>
              <a:rPr lang="en-US" sz="2400" dirty="0"/>
              <a:t>The fun stuff!</a:t>
            </a:r>
          </a:p>
        </p:txBody>
      </p:sp>
      <p:sp>
        <p:nvSpPr>
          <p:cNvPr id="12" name="Title 11">
            <a:extLst>
              <a:ext uri="{FF2B5EF4-FFF2-40B4-BE49-F238E27FC236}">
                <a16:creationId xmlns:a16="http://schemas.microsoft.com/office/drawing/2014/main" id="{ADFA6CD3-F4FD-286B-A2A3-B0C23AE107E1}"/>
              </a:ext>
            </a:extLst>
          </p:cNvPr>
          <p:cNvSpPr>
            <a:spLocks noGrp="1"/>
          </p:cNvSpPr>
          <p:nvPr>
            <p:ph type="title" idx="7"/>
          </p:nvPr>
        </p:nvSpPr>
        <p:spPr>
          <a:xfrm>
            <a:off x="7735621" y="4295767"/>
            <a:ext cx="3050400" cy="703600"/>
          </a:xfrm>
        </p:spPr>
        <p:txBody>
          <a:bodyPr/>
          <a:lstStyle/>
          <a:p>
            <a:r>
              <a:rPr lang="en-US" sz="4000" dirty="0"/>
              <a:t>PSET</a:t>
            </a:r>
          </a:p>
        </p:txBody>
      </p:sp>
      <p:sp>
        <p:nvSpPr>
          <p:cNvPr id="13" name="Subtitle 12">
            <a:extLst>
              <a:ext uri="{FF2B5EF4-FFF2-40B4-BE49-F238E27FC236}">
                <a16:creationId xmlns:a16="http://schemas.microsoft.com/office/drawing/2014/main" id="{37E1004D-50D3-B113-D88F-C233224E2823}"/>
              </a:ext>
            </a:extLst>
          </p:cNvPr>
          <p:cNvSpPr>
            <a:spLocks noGrp="1"/>
          </p:cNvSpPr>
          <p:nvPr>
            <p:ph type="subTitle" idx="8"/>
          </p:nvPr>
        </p:nvSpPr>
        <p:spPr>
          <a:xfrm>
            <a:off x="7735624" y="4976196"/>
            <a:ext cx="2790000" cy="646400"/>
          </a:xfrm>
        </p:spPr>
        <p:txBody>
          <a:bodyPr/>
          <a:lstStyle/>
          <a:p>
            <a:r>
              <a:rPr lang="en-US" sz="2400" dirty="0"/>
              <a:t>Looking ahead!</a:t>
            </a:r>
          </a:p>
        </p:txBody>
      </p:sp>
      <p:sp>
        <p:nvSpPr>
          <p:cNvPr id="14" name="Title 13">
            <a:extLst>
              <a:ext uri="{FF2B5EF4-FFF2-40B4-BE49-F238E27FC236}">
                <a16:creationId xmlns:a16="http://schemas.microsoft.com/office/drawing/2014/main" id="{31E5D559-C177-C914-F573-CBB708A96FD2}"/>
              </a:ext>
            </a:extLst>
          </p:cNvPr>
          <p:cNvSpPr>
            <a:spLocks noGrp="1"/>
          </p:cNvSpPr>
          <p:nvPr>
            <p:ph type="title" idx="9"/>
          </p:nvPr>
        </p:nvSpPr>
        <p:spPr>
          <a:xfrm>
            <a:off x="1263175" y="2295134"/>
            <a:ext cx="972000" cy="703600"/>
          </a:xfrm>
        </p:spPr>
        <p:txBody>
          <a:bodyPr/>
          <a:lstStyle/>
          <a:p>
            <a:r>
              <a:rPr lang="en-US" sz="6000" dirty="0"/>
              <a:t>01</a:t>
            </a:r>
          </a:p>
        </p:txBody>
      </p:sp>
      <p:sp>
        <p:nvSpPr>
          <p:cNvPr id="15" name="Title 14">
            <a:extLst>
              <a:ext uri="{FF2B5EF4-FFF2-40B4-BE49-F238E27FC236}">
                <a16:creationId xmlns:a16="http://schemas.microsoft.com/office/drawing/2014/main" id="{77B8D423-E77E-E321-F285-BB8BE8B5477A}"/>
              </a:ext>
            </a:extLst>
          </p:cNvPr>
          <p:cNvSpPr>
            <a:spLocks noGrp="1"/>
          </p:cNvSpPr>
          <p:nvPr>
            <p:ph type="title" idx="13"/>
          </p:nvPr>
        </p:nvSpPr>
        <p:spPr>
          <a:xfrm>
            <a:off x="1263175" y="4295767"/>
            <a:ext cx="972000" cy="703600"/>
          </a:xfrm>
        </p:spPr>
        <p:txBody>
          <a:bodyPr/>
          <a:lstStyle/>
          <a:p>
            <a:r>
              <a:rPr lang="en-US" sz="6000" dirty="0"/>
              <a:t>02</a:t>
            </a:r>
          </a:p>
        </p:txBody>
      </p:sp>
      <p:sp>
        <p:nvSpPr>
          <p:cNvPr id="16" name="Title 15">
            <a:extLst>
              <a:ext uri="{FF2B5EF4-FFF2-40B4-BE49-F238E27FC236}">
                <a16:creationId xmlns:a16="http://schemas.microsoft.com/office/drawing/2014/main" id="{DE00A956-561F-C241-29E2-1413DC72AEA4}"/>
              </a:ext>
            </a:extLst>
          </p:cNvPr>
          <p:cNvSpPr>
            <a:spLocks noGrp="1"/>
          </p:cNvSpPr>
          <p:nvPr>
            <p:ph type="title" idx="14"/>
          </p:nvPr>
        </p:nvSpPr>
        <p:spPr>
          <a:xfrm>
            <a:off x="6726538" y="2276400"/>
            <a:ext cx="972000" cy="703600"/>
          </a:xfrm>
        </p:spPr>
        <p:txBody>
          <a:bodyPr/>
          <a:lstStyle/>
          <a:p>
            <a:r>
              <a:rPr lang="en-US" sz="6000" dirty="0"/>
              <a:t>03</a:t>
            </a:r>
          </a:p>
        </p:txBody>
      </p:sp>
      <p:sp>
        <p:nvSpPr>
          <p:cNvPr id="17" name="Title 16">
            <a:extLst>
              <a:ext uri="{FF2B5EF4-FFF2-40B4-BE49-F238E27FC236}">
                <a16:creationId xmlns:a16="http://schemas.microsoft.com/office/drawing/2014/main" id="{30EF437A-5C72-4A49-0B66-B13519EF5D85}"/>
              </a:ext>
            </a:extLst>
          </p:cNvPr>
          <p:cNvSpPr>
            <a:spLocks noGrp="1"/>
          </p:cNvSpPr>
          <p:nvPr>
            <p:ph type="title" idx="15"/>
          </p:nvPr>
        </p:nvSpPr>
        <p:spPr>
          <a:xfrm>
            <a:off x="6726538" y="4295767"/>
            <a:ext cx="972000" cy="703600"/>
          </a:xfrm>
        </p:spPr>
        <p:txBody>
          <a:bodyPr/>
          <a:lstStyle/>
          <a:p>
            <a:r>
              <a:rPr lang="en-US" sz="6000" dirty="0"/>
              <a:t>04</a:t>
            </a:r>
          </a:p>
        </p:txBody>
      </p:sp>
    </p:spTree>
    <p:extLst>
      <p:ext uri="{BB962C8B-B14F-4D97-AF65-F5344CB8AC3E}">
        <p14:creationId xmlns:p14="http://schemas.microsoft.com/office/powerpoint/2010/main" val="2277267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50799" y="1518366"/>
            <a:ext cx="10026665" cy="4555200"/>
          </a:xfrm>
        </p:spPr>
        <p:txBody>
          <a:bodyPr/>
          <a:lstStyle/>
          <a:p>
            <a:pPr marL="774695" indent="-571500">
              <a:spcAft>
                <a:spcPts val="1200"/>
              </a:spcAft>
              <a:buFont typeface="Arial" panose="020B0604020202020204" pitchFamily="34" charset="0"/>
              <a:buChar char="•"/>
            </a:pPr>
            <a:r>
              <a:rPr lang="en-US" sz="3600" dirty="0"/>
              <a:t>Recursion actually incredibly useful!</a:t>
            </a:r>
          </a:p>
          <a:p>
            <a:pPr marL="774695" indent="-571500">
              <a:spcAft>
                <a:spcPts val="1200"/>
              </a:spcAft>
              <a:buFont typeface="Arial" panose="020B0604020202020204" pitchFamily="34" charset="0"/>
              <a:buChar char="•"/>
            </a:pPr>
            <a:r>
              <a:rPr lang="en-US" sz="3600" dirty="0"/>
              <a:t>malloc to allocate memory that doesn’t die after function ends – memory on the HEAP.</a:t>
            </a:r>
          </a:p>
          <a:p>
            <a:pPr marL="774695" indent="-571500">
              <a:spcAft>
                <a:spcPts val="1200"/>
              </a:spcAft>
              <a:buFont typeface="Arial" panose="020B0604020202020204" pitchFamily="34" charset="0"/>
              <a:buChar char="•"/>
            </a:pPr>
            <a:r>
              <a:rPr lang="en-US" sz="3600" dirty="0" err="1"/>
              <a:t>Malloc’d</a:t>
            </a:r>
            <a:r>
              <a:rPr lang="en-US" sz="3600" dirty="0"/>
              <a:t> memory must be </a:t>
            </a:r>
            <a:r>
              <a:rPr lang="en-US" sz="3600" dirty="0" err="1"/>
              <a:t>free’d</a:t>
            </a:r>
            <a:r>
              <a:rPr lang="en-US" sz="3600" dirty="0"/>
              <a:t>!</a:t>
            </a:r>
          </a:p>
          <a:p>
            <a:pPr marL="774695" indent="-571500">
              <a:spcAft>
                <a:spcPts val="1200"/>
              </a:spcAft>
              <a:buFont typeface="Arial" panose="020B0604020202020204" pitchFamily="34" charset="0"/>
              <a:buChar char="•"/>
            </a:pPr>
            <a:r>
              <a:rPr lang="en-US" sz="3600" dirty="0"/>
              <a:t>Pointers store </a:t>
            </a:r>
            <a:r>
              <a:rPr lang="en-US" sz="3600" b="1" dirty="0"/>
              <a:t>address</a:t>
            </a:r>
            <a:r>
              <a:rPr lang="en-US" sz="3600" dirty="0"/>
              <a:t>. Create using </a:t>
            </a:r>
            <a:r>
              <a:rPr lang="en-US" sz="3600" b="1" dirty="0"/>
              <a:t>type*</a:t>
            </a:r>
            <a:r>
              <a:rPr lang="en-US" sz="3600" dirty="0"/>
              <a:t>, you can access the underlying data using </a:t>
            </a:r>
            <a:r>
              <a:rPr lang="en-US" sz="3600" b="1" dirty="0"/>
              <a:t>*variable</a:t>
            </a:r>
            <a:r>
              <a:rPr lang="en-US" sz="3600" dirty="0"/>
              <a:t>.</a:t>
            </a:r>
            <a:endParaRPr lang="en-US" sz="3600" b="1" dirty="0"/>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Things to take from </a:t>
            </a:r>
            <a:r>
              <a:rPr lang="en-US" dirty="0" err="1"/>
              <a:t>tree_search.c</a:t>
            </a:r>
            <a:endParaRPr lang="en-US" dirty="0"/>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Tree>
    <p:extLst>
      <p:ext uri="{BB962C8B-B14F-4D97-AF65-F5344CB8AC3E}">
        <p14:creationId xmlns:p14="http://schemas.microsoft.com/office/powerpoint/2010/main" val="3523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a:xfrm>
            <a:off x="2390066" y="3288333"/>
            <a:ext cx="6525333" cy="1122400"/>
          </a:xfrm>
        </p:spPr>
        <p:txBody>
          <a:bodyPr/>
          <a:lstStyle/>
          <a:p>
            <a:r>
              <a:rPr lang="en-US" dirty="0"/>
              <a:t>PSET</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04</a:t>
            </a:r>
          </a:p>
        </p:txBody>
      </p:sp>
      <p:sp>
        <p:nvSpPr>
          <p:cNvPr id="2" name="Subtitle 15">
            <a:extLst>
              <a:ext uri="{FF2B5EF4-FFF2-40B4-BE49-F238E27FC236}">
                <a16:creationId xmlns:a16="http://schemas.microsoft.com/office/drawing/2014/main" id="{8AFD4C03-1394-1B12-29E1-253790673B16}"/>
              </a:ext>
            </a:extLst>
          </p:cNvPr>
          <p:cNvSpPr>
            <a:spLocks noGrp="1"/>
          </p:cNvSpPr>
          <p:nvPr>
            <p:ph type="subTitle" idx="1"/>
          </p:nvPr>
        </p:nvSpPr>
        <p:spPr>
          <a:xfrm>
            <a:off x="2390067" y="4486467"/>
            <a:ext cx="4447600" cy="547600"/>
          </a:xfrm>
        </p:spPr>
        <p:txBody>
          <a:bodyPr/>
          <a:lstStyle/>
          <a:p>
            <a:r>
              <a:rPr lang="en-US" dirty="0"/>
              <a:t>Week ahead</a:t>
            </a:r>
          </a:p>
        </p:txBody>
      </p:sp>
    </p:spTree>
    <p:extLst>
      <p:ext uri="{BB962C8B-B14F-4D97-AF65-F5344CB8AC3E}">
        <p14:creationId xmlns:p14="http://schemas.microsoft.com/office/powerpoint/2010/main" val="367898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5DA846-D33B-9619-3E25-13C084DEB9CD}"/>
              </a:ext>
            </a:extLst>
          </p:cNvPr>
          <p:cNvSpPr>
            <a:spLocks noGrp="1"/>
          </p:cNvSpPr>
          <p:nvPr>
            <p:ph type="body" idx="1"/>
          </p:nvPr>
        </p:nvSpPr>
        <p:spPr/>
        <p:txBody>
          <a:bodyPr/>
          <a:lstStyle/>
          <a:p>
            <a:pPr marL="488945" indent="-285750">
              <a:buFont typeface="Arial" panose="020B0604020202020204" pitchFamily="34" charset="0"/>
              <a:buChar char="•"/>
            </a:pPr>
            <a:r>
              <a:rPr lang="en-US" sz="3200" u="sng" dirty="0" err="1"/>
              <a:t>Tideman</a:t>
            </a:r>
            <a:r>
              <a:rPr lang="en-US" sz="3200" dirty="0"/>
              <a:t> is, in most people’s opinions, the largest jump from less comfortable to more comfortable PSET options. </a:t>
            </a:r>
            <a:r>
              <a:rPr lang="en-US" sz="3200" b="1" dirty="0"/>
              <a:t>Be wary, it is tricky and will take some conceptual thinking</a:t>
            </a:r>
            <a:r>
              <a:rPr lang="en-US" sz="3200" dirty="0"/>
              <a:t>. You guys can do it I’m sure, but be warned.</a:t>
            </a:r>
          </a:p>
          <a:p>
            <a:pPr marL="488945" indent="-285750">
              <a:buFont typeface="Arial" panose="020B0604020202020204" pitchFamily="34" charset="0"/>
              <a:buChar char="•"/>
            </a:pPr>
            <a:r>
              <a:rPr lang="en-US" sz="3200" dirty="0"/>
              <a:t>In </a:t>
            </a:r>
            <a:r>
              <a:rPr lang="en-US" sz="3200" b="1" u="sng" dirty="0"/>
              <a:t>Runoff</a:t>
            </a:r>
            <a:r>
              <a:rPr lang="en-US" sz="3200" dirty="0"/>
              <a:t>, what does </a:t>
            </a:r>
            <a:r>
              <a:rPr lang="en-US" sz="3200" i="1" dirty="0"/>
              <a:t>preferences[</a:t>
            </a:r>
            <a:r>
              <a:rPr lang="en-US" sz="3200" i="1" dirty="0" err="1"/>
              <a:t>i</a:t>
            </a:r>
            <a:r>
              <a:rPr lang="en-US" sz="3200" i="1" dirty="0"/>
              <a:t>][j]</a:t>
            </a:r>
            <a:r>
              <a:rPr lang="en-US" sz="3200" dirty="0"/>
              <a:t> signify?</a:t>
            </a:r>
            <a:endParaRPr lang="en-US" sz="3200" b="1" u="sng" dirty="0"/>
          </a:p>
        </p:txBody>
      </p:sp>
      <p:sp>
        <p:nvSpPr>
          <p:cNvPr id="5" name="Title 4">
            <a:extLst>
              <a:ext uri="{FF2B5EF4-FFF2-40B4-BE49-F238E27FC236}">
                <a16:creationId xmlns:a16="http://schemas.microsoft.com/office/drawing/2014/main" id="{28D5F81A-0E77-34E8-1761-17CFE853A86B}"/>
              </a:ext>
            </a:extLst>
          </p:cNvPr>
          <p:cNvSpPr>
            <a:spLocks noGrp="1"/>
          </p:cNvSpPr>
          <p:nvPr>
            <p:ph type="title"/>
          </p:nvPr>
        </p:nvSpPr>
        <p:spPr/>
        <p:txBody>
          <a:bodyPr/>
          <a:lstStyle/>
          <a:p>
            <a:r>
              <a:rPr lang="en-US" dirty="0"/>
              <a:t>PSET info</a:t>
            </a:r>
          </a:p>
        </p:txBody>
      </p:sp>
      <p:sp>
        <p:nvSpPr>
          <p:cNvPr id="7" name="Content Placeholder 6">
            <a:extLst>
              <a:ext uri="{FF2B5EF4-FFF2-40B4-BE49-F238E27FC236}">
                <a16:creationId xmlns:a16="http://schemas.microsoft.com/office/drawing/2014/main" id="{7D8B6B04-FA3D-5D9C-8997-507463DAADFA}"/>
              </a:ext>
            </a:extLst>
          </p:cNvPr>
          <p:cNvSpPr>
            <a:spLocks noGrp="1"/>
          </p:cNvSpPr>
          <p:nvPr>
            <p:ph sz="quarter" idx="10"/>
          </p:nvPr>
        </p:nvSpPr>
        <p:spPr>
          <a:solidFill>
            <a:schemeClr val="tx2">
              <a:lumMod val="10000"/>
            </a:schemeClr>
          </a:solidFill>
        </p:spPr>
        <p:txBody>
          <a:bodyPr/>
          <a:lstStyle/>
          <a:p>
            <a:r>
              <a:rPr lang="en-US" dirty="0">
                <a:solidFill>
                  <a:schemeClr val="bg1"/>
                </a:solidFill>
              </a:rPr>
              <a:t>PSET</a:t>
            </a:r>
          </a:p>
        </p:txBody>
      </p:sp>
      <p:pic>
        <p:nvPicPr>
          <p:cNvPr id="11" name="Picture 10">
            <a:extLst>
              <a:ext uri="{FF2B5EF4-FFF2-40B4-BE49-F238E27FC236}">
                <a16:creationId xmlns:a16="http://schemas.microsoft.com/office/drawing/2014/main" id="{F66D4081-6FBD-B430-7539-8CA740A88BAD}"/>
              </a:ext>
            </a:extLst>
          </p:cNvPr>
          <p:cNvPicPr>
            <a:picLocks noChangeAspect="1"/>
          </p:cNvPicPr>
          <p:nvPr/>
        </p:nvPicPr>
        <p:blipFill>
          <a:blip r:embed="rId2"/>
          <a:stretch>
            <a:fillRect/>
          </a:stretch>
        </p:blipFill>
        <p:spPr>
          <a:xfrm>
            <a:off x="1375490" y="4231895"/>
            <a:ext cx="9441019" cy="1837668"/>
          </a:xfrm>
          <a:prstGeom prst="rect">
            <a:avLst/>
          </a:prstGeom>
          <a:ln w="76200">
            <a:solidFill>
              <a:srgbClr val="96A2AB"/>
            </a:solidFill>
          </a:ln>
        </p:spPr>
      </p:pic>
    </p:spTree>
    <p:extLst>
      <p:ext uri="{BB962C8B-B14F-4D97-AF65-F5344CB8AC3E}">
        <p14:creationId xmlns:p14="http://schemas.microsoft.com/office/powerpoint/2010/main" val="41211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p:txBody>
          <a:bodyPr/>
          <a:lstStyle/>
          <a:p>
            <a:r>
              <a:rPr lang="en-US" dirty="0"/>
              <a:t>Structs</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01</a:t>
            </a:r>
          </a:p>
        </p:txBody>
      </p:sp>
      <p:sp>
        <p:nvSpPr>
          <p:cNvPr id="16" name="Subtitle 15">
            <a:extLst>
              <a:ext uri="{FF2B5EF4-FFF2-40B4-BE49-F238E27FC236}">
                <a16:creationId xmlns:a16="http://schemas.microsoft.com/office/drawing/2014/main" id="{0B49D9B1-F5E2-754A-2C4A-9B61543DD4B7}"/>
              </a:ext>
            </a:extLst>
          </p:cNvPr>
          <p:cNvSpPr>
            <a:spLocks noGrp="1"/>
          </p:cNvSpPr>
          <p:nvPr>
            <p:ph type="subTitle" idx="1"/>
          </p:nvPr>
        </p:nvSpPr>
        <p:spPr/>
        <p:txBody>
          <a:bodyPr/>
          <a:lstStyle/>
          <a:p>
            <a:r>
              <a:rPr lang="en-US" dirty="0"/>
              <a:t>Organizing data!</a:t>
            </a:r>
          </a:p>
        </p:txBody>
      </p:sp>
    </p:spTree>
    <p:extLst>
      <p:ext uri="{BB962C8B-B14F-4D97-AF65-F5344CB8AC3E}">
        <p14:creationId xmlns:p14="http://schemas.microsoft.com/office/powerpoint/2010/main" val="2314908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9600B2-44AA-975C-9D3A-B3BED36CB16F}"/>
              </a:ext>
            </a:extLst>
          </p:cNvPr>
          <p:cNvSpPr>
            <a:spLocks noGrp="1"/>
          </p:cNvSpPr>
          <p:nvPr>
            <p:ph type="body" idx="1"/>
          </p:nvPr>
        </p:nvSpPr>
        <p:spPr>
          <a:xfrm>
            <a:off x="6575437" y="1583600"/>
            <a:ext cx="4507739" cy="4555200"/>
          </a:xfrm>
        </p:spPr>
        <p:txBody>
          <a:bodyPr/>
          <a:lstStyle/>
          <a:p>
            <a:r>
              <a:rPr lang="en-US" sz="2800" b="1" dirty="0"/>
              <a:t>Typedef</a:t>
            </a:r>
            <a:r>
              <a:rPr lang="en-US" sz="2800" dirty="0"/>
              <a:t> – creates </a:t>
            </a:r>
            <a:r>
              <a:rPr lang="en-US" sz="2800" u="sng" dirty="0" err="1"/>
              <a:t>pokemon</a:t>
            </a:r>
            <a:r>
              <a:rPr lang="en-US" sz="2800" dirty="0"/>
              <a:t> as a type!</a:t>
            </a:r>
          </a:p>
          <a:p>
            <a:endParaRPr lang="en-US" sz="2800" b="1" dirty="0"/>
          </a:p>
          <a:p>
            <a:r>
              <a:rPr lang="en-US" sz="2800" b="1" dirty="0"/>
              <a:t>Must give types and names of struct attributes.</a:t>
            </a:r>
          </a:p>
        </p:txBody>
      </p:sp>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Defining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11" name="Picture 10" descr="A screen shot of a computer screen&#10;&#10;Description automatically generated">
            <a:extLst>
              <a:ext uri="{FF2B5EF4-FFF2-40B4-BE49-F238E27FC236}">
                <a16:creationId xmlns:a16="http://schemas.microsoft.com/office/drawing/2014/main" id="{7235B9D1-1B52-79CE-8C8C-62CFA4302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14" y="1452500"/>
            <a:ext cx="5334000" cy="4686300"/>
          </a:xfrm>
          <a:prstGeom prst="rect">
            <a:avLst/>
          </a:prstGeom>
        </p:spPr>
      </p:pic>
    </p:spTree>
    <p:extLst>
      <p:ext uri="{BB962C8B-B14F-4D97-AF65-F5344CB8AC3E}">
        <p14:creationId xmlns:p14="http://schemas.microsoft.com/office/powerpoint/2010/main" val="266761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Initializing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8" name="Picture 7" descr="A screen shot of a computer&#10;&#10;Description automatically generated">
            <a:extLst>
              <a:ext uri="{FF2B5EF4-FFF2-40B4-BE49-F238E27FC236}">
                <a16:creationId xmlns:a16="http://schemas.microsoft.com/office/drawing/2014/main" id="{3C172B39-047D-DAB1-2BFA-AD1B36CD7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42" y="1736428"/>
            <a:ext cx="4610100" cy="4324350"/>
          </a:xfrm>
          <a:prstGeom prst="rect">
            <a:avLst/>
          </a:prstGeom>
        </p:spPr>
      </p:pic>
      <p:pic>
        <p:nvPicPr>
          <p:cNvPr id="9" name="Picture 8" descr="A screen shot of a computer screen&#10;&#10;Description automatically generated">
            <a:extLst>
              <a:ext uri="{FF2B5EF4-FFF2-40B4-BE49-F238E27FC236}">
                <a16:creationId xmlns:a16="http://schemas.microsoft.com/office/drawing/2014/main" id="{7BDBBD45-875C-F119-41A8-878E24A9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15" y="1738960"/>
            <a:ext cx="4919143" cy="4321818"/>
          </a:xfrm>
          <a:prstGeom prst="rect">
            <a:avLst/>
          </a:prstGeom>
        </p:spPr>
      </p:pic>
      <p:sp>
        <p:nvSpPr>
          <p:cNvPr id="10" name="Arrow: Right 9">
            <a:extLst>
              <a:ext uri="{FF2B5EF4-FFF2-40B4-BE49-F238E27FC236}">
                <a16:creationId xmlns:a16="http://schemas.microsoft.com/office/drawing/2014/main" id="{1E7F14FA-B3A3-1D8D-363C-959F813E9F2F}"/>
              </a:ext>
            </a:extLst>
          </p:cNvPr>
          <p:cNvSpPr/>
          <p:nvPr/>
        </p:nvSpPr>
        <p:spPr>
          <a:xfrm rot="21446361">
            <a:off x="4272006" y="3297382"/>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960B985-9F18-4545-E78A-449FCA871556}"/>
              </a:ext>
            </a:extLst>
          </p:cNvPr>
          <p:cNvSpPr/>
          <p:nvPr/>
        </p:nvSpPr>
        <p:spPr>
          <a:xfrm rot="21446361">
            <a:off x="4272006" y="3641060"/>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81E5E83-2B84-3CED-F860-145B2E2B385F}"/>
              </a:ext>
            </a:extLst>
          </p:cNvPr>
          <p:cNvSpPr/>
          <p:nvPr/>
        </p:nvSpPr>
        <p:spPr>
          <a:xfrm rot="21446361">
            <a:off x="4272005" y="3984739"/>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BD260CB-FE98-60CD-E2DE-DD94C29DA7A7}"/>
              </a:ext>
            </a:extLst>
          </p:cNvPr>
          <p:cNvSpPr/>
          <p:nvPr/>
        </p:nvSpPr>
        <p:spPr>
          <a:xfrm rot="21446361">
            <a:off x="4272006" y="4338395"/>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35D81E-3267-2316-D1F5-4D4830D6BD49}"/>
              </a:ext>
            </a:extLst>
          </p:cNvPr>
          <p:cNvSpPr/>
          <p:nvPr/>
        </p:nvSpPr>
        <p:spPr>
          <a:xfrm rot="21446361">
            <a:off x="4272006" y="4672096"/>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4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Initializing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screen shot of a computer&#10;&#10;Description automatically generated">
            <a:extLst>
              <a:ext uri="{FF2B5EF4-FFF2-40B4-BE49-F238E27FC236}">
                <a16:creationId xmlns:a16="http://schemas.microsoft.com/office/drawing/2014/main" id="{7A6B55CE-BEB0-B686-22A5-E676371FF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563" y="1573762"/>
            <a:ext cx="6238532" cy="4383833"/>
          </a:xfrm>
          <a:prstGeom prst="rect">
            <a:avLst/>
          </a:prstGeom>
        </p:spPr>
      </p:pic>
      <p:sp>
        <p:nvSpPr>
          <p:cNvPr id="4" name="TextBox 3">
            <a:extLst>
              <a:ext uri="{FF2B5EF4-FFF2-40B4-BE49-F238E27FC236}">
                <a16:creationId xmlns:a16="http://schemas.microsoft.com/office/drawing/2014/main" id="{948B09EF-D5F6-B771-2D3F-17DA04CB139B}"/>
              </a:ext>
            </a:extLst>
          </p:cNvPr>
          <p:cNvSpPr txBox="1"/>
          <p:nvPr/>
        </p:nvSpPr>
        <p:spPr>
          <a:xfrm>
            <a:off x="7458909" y="1975403"/>
            <a:ext cx="3782291" cy="3477875"/>
          </a:xfrm>
          <a:prstGeom prst="rect">
            <a:avLst/>
          </a:prstGeom>
          <a:noFill/>
        </p:spPr>
        <p:txBody>
          <a:bodyPr wrap="square" rtlCol="0">
            <a:spAutoFit/>
          </a:bodyPr>
          <a:lstStyle/>
          <a:p>
            <a:r>
              <a:rPr lang="en-US" sz="4400" dirty="0">
                <a:latin typeface="Catamaran" panose="020B0604020202020204"/>
              </a:rPr>
              <a:t>A better way to do this, so it’s clear what each data corresponds to.</a:t>
            </a:r>
          </a:p>
        </p:txBody>
      </p:sp>
    </p:spTree>
    <p:extLst>
      <p:ext uri="{BB962C8B-B14F-4D97-AF65-F5344CB8AC3E}">
        <p14:creationId xmlns:p14="http://schemas.microsoft.com/office/powerpoint/2010/main" val="1794587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Initializing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6" name="Picture 5" descr="A screen shot of a computer program&#10;&#10;Description automatically generated">
            <a:extLst>
              <a:ext uri="{FF2B5EF4-FFF2-40B4-BE49-F238E27FC236}">
                <a16:creationId xmlns:a16="http://schemas.microsoft.com/office/drawing/2014/main" id="{4C61D1CB-317B-FF3D-5044-B0AF792D1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46" y="1654046"/>
            <a:ext cx="5440699" cy="4410852"/>
          </a:xfrm>
          <a:prstGeom prst="rect">
            <a:avLst/>
          </a:prstGeom>
        </p:spPr>
      </p:pic>
      <p:pic>
        <p:nvPicPr>
          <p:cNvPr id="2050" name="Picture 2" descr="Charizard | Pokédex">
            <a:extLst>
              <a:ext uri="{FF2B5EF4-FFF2-40B4-BE49-F238E27FC236}">
                <a16:creationId xmlns:a16="http://schemas.microsoft.com/office/drawing/2014/main" id="{E3F14EF1-CD2A-74DE-58D6-C44FA4AF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851" y="2333625"/>
            <a:ext cx="4524375" cy="4524375"/>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30DA81F4-987E-039B-D136-27D05FBFD3BD}"/>
              </a:ext>
            </a:extLst>
          </p:cNvPr>
          <p:cNvSpPr/>
          <p:nvPr/>
        </p:nvSpPr>
        <p:spPr>
          <a:xfrm>
            <a:off x="6537045" y="1482800"/>
            <a:ext cx="4380818" cy="1336775"/>
          </a:xfrm>
          <a:prstGeom prst="cloudCallout">
            <a:avLst>
              <a:gd name="adj1" fmla="val 19954"/>
              <a:gd name="adj2" fmla="val 6843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tamaran" panose="020B0604020202020204"/>
              </a:rPr>
              <a:t>Just do it in one go, the best way, duh</a:t>
            </a:r>
          </a:p>
        </p:txBody>
      </p:sp>
    </p:spTree>
    <p:extLst>
      <p:ext uri="{BB962C8B-B14F-4D97-AF65-F5344CB8AC3E}">
        <p14:creationId xmlns:p14="http://schemas.microsoft.com/office/powerpoint/2010/main" val="355788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Accessing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computer screen with text on it&#10;&#10;Description automatically generated">
            <a:extLst>
              <a:ext uri="{FF2B5EF4-FFF2-40B4-BE49-F238E27FC236}">
                <a16:creationId xmlns:a16="http://schemas.microsoft.com/office/drawing/2014/main" id="{537A0254-CD1E-499E-91EA-4E6843F75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565" y="1643019"/>
            <a:ext cx="9210869" cy="4495781"/>
          </a:xfrm>
          <a:prstGeom prst="rect">
            <a:avLst/>
          </a:prstGeom>
        </p:spPr>
      </p:pic>
      <p:sp>
        <p:nvSpPr>
          <p:cNvPr id="4" name="Arrow: Down 3">
            <a:extLst>
              <a:ext uri="{FF2B5EF4-FFF2-40B4-BE49-F238E27FC236}">
                <a16:creationId xmlns:a16="http://schemas.microsoft.com/office/drawing/2014/main" id="{BA24AF6B-B0EC-2AAD-D585-2D1CE59696AF}"/>
              </a:ext>
            </a:extLst>
          </p:cNvPr>
          <p:cNvSpPr/>
          <p:nvPr/>
        </p:nvSpPr>
        <p:spPr>
          <a:xfrm>
            <a:off x="8340436" y="4378036"/>
            <a:ext cx="595746" cy="766619"/>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F6ACFAE-63BC-30A4-7584-C593140AAC6F}"/>
              </a:ext>
            </a:extLst>
          </p:cNvPr>
          <p:cNvSpPr/>
          <p:nvPr/>
        </p:nvSpPr>
        <p:spPr>
          <a:xfrm>
            <a:off x="7044611" y="2785188"/>
            <a:ext cx="3289041" cy="1432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tamaran" panose="020B0604020202020204"/>
              </a:rPr>
              <a:t>Structs use .attribute to access different parts of the struct</a:t>
            </a:r>
          </a:p>
        </p:txBody>
      </p:sp>
    </p:spTree>
    <p:extLst>
      <p:ext uri="{BB962C8B-B14F-4D97-AF65-F5344CB8AC3E}">
        <p14:creationId xmlns:p14="http://schemas.microsoft.com/office/powerpoint/2010/main" val="313260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theme/theme1.xml><?xml version="1.0" encoding="utf-8"?>
<a:theme xmlns:a="http://schemas.openxmlformats.org/drawingml/2006/main" name="cs50_fall_23_v2">
  <a:themeElements>
    <a:clrScheme name="Simple Light">
      <a:dk1>
        <a:srgbClr val="313131"/>
      </a:dk1>
      <a:lt1>
        <a:srgbClr val="FFFFFF"/>
      </a:lt1>
      <a:dk2>
        <a:srgbClr val="A4DFCB"/>
      </a:dk2>
      <a:lt2>
        <a:srgbClr val="FABDAB"/>
      </a:lt2>
      <a:accent1>
        <a:srgbClr val="759FD3"/>
      </a:accent1>
      <a:accent2>
        <a:srgbClr val="EBD89E"/>
      </a:accent2>
      <a:accent3>
        <a:srgbClr val="A4DFCB"/>
      </a:accent3>
      <a:accent4>
        <a:srgbClr val="FABDAB"/>
      </a:accent4>
      <a:accent5>
        <a:srgbClr val="B7CEEB"/>
      </a:accent5>
      <a:accent6>
        <a:srgbClr val="EBD89E"/>
      </a:accent6>
      <a:hlink>
        <a:srgbClr val="B7CE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s50_fall_23_v2" id="{2E75732A-DE01-4279-83EC-317D417A3A72}" vid="{8DB79304-14D4-447E-A0FC-96F350006A7E}"/>
    </a:ext>
  </a:extLst>
</a:theme>
</file>

<file path=ppt/theme/theme2.xml><?xml version="1.0" encoding="utf-8"?>
<a:theme xmlns:a="http://schemas.openxmlformats.org/drawingml/2006/main" name="Blue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cs50_fall_23_v2</Template>
  <TotalTime>183</TotalTime>
  <Words>601</Words>
  <Application>Microsoft Office PowerPoint</Application>
  <PresentationFormat>Widescreen</PresentationFormat>
  <Paragraphs>117</Paragraphs>
  <Slides>32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Catamaran</vt:lpstr>
      <vt:lpstr>Cormorant Garamond</vt:lpstr>
      <vt:lpstr>Proxima Nova</vt:lpstr>
      <vt:lpstr>Arial</vt:lpstr>
      <vt:lpstr>Cormorant Garamond Medium</vt:lpstr>
      <vt:lpstr>Roboto Condensed Light</vt:lpstr>
      <vt:lpstr>cs50_fall_23_v2</vt:lpstr>
      <vt:lpstr>Blue Slides</vt:lpstr>
      <vt:lpstr>PowerPoint Presentation</vt:lpstr>
      <vt:lpstr>PowerPoint Presentation</vt:lpstr>
      <vt:lpstr>Today’s plan</vt:lpstr>
      <vt:lpstr>Structs</vt:lpstr>
      <vt:lpstr>Defining a struct</vt:lpstr>
      <vt:lpstr>Initializing a struct</vt:lpstr>
      <vt:lpstr>Initializing a struct</vt:lpstr>
      <vt:lpstr>Initializing a struct</vt:lpstr>
      <vt:lpstr>Accessing a struct</vt:lpstr>
      <vt:lpstr>Assigning to a struct</vt:lpstr>
      <vt:lpstr>Assigning to a struct</vt:lpstr>
      <vt:lpstr>Struct layout investigation</vt:lpstr>
      <vt:lpstr>Struct layout investigation</vt:lpstr>
      <vt:lpstr>Struct layout investigation</vt:lpstr>
      <vt:lpstr>Struct layout investigation</vt:lpstr>
      <vt:lpstr>PowerPoint Presentation</vt:lpstr>
      <vt:lpstr>Sorting Algorithms</vt:lpstr>
      <vt:lpstr>PowerPoint Presentation</vt:lpstr>
      <vt:lpstr>PowerPoint Presentation</vt:lpstr>
      <vt:lpstr>Recursion</vt:lpstr>
      <vt:lpstr>The classic example</vt:lpstr>
      <vt:lpstr>The classic example</vt:lpstr>
      <vt:lpstr>PowerPoint Presentation</vt:lpstr>
      <vt:lpstr>Key parts of recursive functions</vt:lpstr>
      <vt:lpstr>Depth-First Search</vt:lpstr>
      <vt:lpstr>Quiz!</vt:lpstr>
      <vt:lpstr>Pointers!</vt:lpstr>
      <vt:lpstr>tree_search.c</vt:lpstr>
      <vt:lpstr>Things to think about from tree_search.c</vt:lpstr>
      <vt:lpstr>Things to take from tree_search.c</vt:lpstr>
      <vt:lpstr>PSET</vt:lpstr>
      <vt:lpstr>PSET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Holmes</dc:creator>
  <cp:lastModifiedBy>Andrew Holmes</cp:lastModifiedBy>
  <cp:revision>85</cp:revision>
  <dcterms:created xsi:type="dcterms:W3CDTF">2023-09-25T02:59:15Z</dcterms:created>
  <dcterms:modified xsi:type="dcterms:W3CDTF">2023-09-26T05:35:27Z</dcterms:modified>
</cp:coreProperties>
</file>